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6"/>
  </p:notesMasterIdLst>
  <p:handoutMasterIdLst>
    <p:handoutMasterId r:id="rId37"/>
  </p:handoutMasterIdLst>
  <p:sldIdLst>
    <p:sldId id="332" r:id="rId5"/>
    <p:sldId id="1831" r:id="rId6"/>
    <p:sldId id="289" r:id="rId7"/>
    <p:sldId id="319" r:id="rId8"/>
    <p:sldId id="320" r:id="rId9"/>
    <p:sldId id="322" r:id="rId10"/>
    <p:sldId id="323" r:id="rId11"/>
    <p:sldId id="324" r:id="rId12"/>
    <p:sldId id="329" r:id="rId13"/>
    <p:sldId id="262" r:id="rId14"/>
    <p:sldId id="258" r:id="rId15"/>
    <p:sldId id="259" r:id="rId16"/>
    <p:sldId id="333" r:id="rId17"/>
    <p:sldId id="334" r:id="rId18"/>
    <p:sldId id="263" r:id="rId19"/>
    <p:sldId id="265" r:id="rId20"/>
    <p:sldId id="264" r:id="rId21"/>
    <p:sldId id="266" r:id="rId22"/>
    <p:sldId id="267" r:id="rId23"/>
    <p:sldId id="268" r:id="rId24"/>
    <p:sldId id="269" r:id="rId25"/>
    <p:sldId id="270" r:id="rId26"/>
    <p:sldId id="271" r:id="rId27"/>
    <p:sldId id="1823" r:id="rId28"/>
    <p:sldId id="1825" r:id="rId29"/>
    <p:sldId id="273" r:id="rId30"/>
    <p:sldId id="274" r:id="rId31"/>
    <p:sldId id="272" r:id="rId32"/>
    <p:sldId id="279" r:id="rId33"/>
    <p:sldId id="330" r:id="rId34"/>
    <p:sldId id="331" r:id="rId35"/>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88" autoAdjust="0"/>
    <p:restoredTop sz="96571" autoAdjust="0"/>
  </p:normalViewPr>
  <p:slideViewPr>
    <p:cSldViewPr snapToGrid="0" showGuides="1">
      <p:cViewPr varScale="1">
        <p:scale>
          <a:sx n="121" d="100"/>
          <a:sy n="121" d="100"/>
        </p:scale>
        <p:origin x="965" y="91"/>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9/1/2021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jpg>
</file>

<file path=ppt/media/image13.jpeg>
</file>

<file path=ppt/media/image14.tiff>
</file>

<file path=ppt/media/image15.png>
</file>

<file path=ppt/media/image16.jpeg>
</file>

<file path=ppt/media/image17.jpeg>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9/1/2021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secHead">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828324" y="2743200"/>
            <a:ext cx="9495011"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12188825"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72675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828324" y="1600200"/>
            <a:ext cx="10360501"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828324" y="1600200"/>
            <a:ext cx="10157354" cy="667875"/>
          </a:xfrm>
        </p:spPr>
        <p:txBody>
          <a:bodyPr/>
          <a:lstStyle>
            <a:lvl1pPr algn="l">
              <a:buNone/>
              <a:defRPr sz="4400" b="0" cap="none">
                <a:solidFill>
                  <a:srgbClr val="FFFFFF"/>
                </a:solidFill>
              </a:defRPr>
            </a:lvl1pPr>
          </a:lstStyle>
          <a:p>
            <a:r>
              <a:rPr kumimoji="0" lang="en-US"/>
              <a:t>Click to edit Master title style</a:t>
            </a:r>
            <a:endParaRPr kumimoji="0" lang="en-US" dirty="0"/>
          </a:p>
        </p:txBody>
      </p:sp>
      <p:sp>
        <p:nvSpPr>
          <p:cNvPr id="13" name="Slide Number Placeholder 12"/>
          <p:cNvSpPr>
            <a:spLocks noGrp="1"/>
          </p:cNvSpPr>
          <p:nvPr>
            <p:ph type="sldNum" sz="quarter" idx="11"/>
          </p:nvPr>
        </p:nvSpPr>
        <p:spPr>
          <a:xfrm>
            <a:off x="0" y="1752600"/>
            <a:ext cx="1726750" cy="701676"/>
          </a:xfrm>
          <a:prstGeom prst="rect">
            <a:avLst/>
          </a:prstGeom>
        </p:spPr>
        <p:txBody>
          <a:bodyPr>
            <a:noAutofit/>
          </a:bodyPr>
          <a:lstStyle>
            <a:lvl1pPr>
              <a:defRPr sz="2400">
                <a:solidFill>
                  <a:srgbClr val="FFFFFF"/>
                </a:solidFill>
              </a:defRPr>
            </a:lvl1pPr>
          </a:lstStyle>
          <a:p>
            <a:pPr algn="ctr" eaLnBrk="1" latinLnBrk="0" hangingPunct="1"/>
            <a:fld id="{F0C94032-CD4C-4C25-B0C2-CEC720522D92}" type="slidenum">
              <a:rPr kumimoji="0" lang="en-US" smtClean="0"/>
              <a:pPr algn="ctr" eaLnBrk="1" latinLnBrk="0" hangingPunct="1"/>
              <a:t>‹#›</a:t>
            </a:fld>
            <a:endParaRPr kumimoji="0" lang="en-US" sz="2400" dirty="0">
              <a:solidFill>
                <a:srgbClr val="FFFFFF"/>
              </a:solidFill>
            </a:endParaRPr>
          </a:p>
        </p:txBody>
      </p:sp>
      <p:sp>
        <p:nvSpPr>
          <p:cNvPr id="10" name="Footer Placeholder 4"/>
          <p:cNvSpPr>
            <a:spLocks noGrp="1"/>
          </p:cNvSpPr>
          <p:nvPr>
            <p:ph type="ftr" sz="quarter" idx="3"/>
          </p:nvPr>
        </p:nvSpPr>
        <p:spPr>
          <a:xfrm>
            <a:off x="514169" y="6435568"/>
            <a:ext cx="4059169" cy="218473"/>
          </a:xfrm>
          <a:prstGeom prst="rect">
            <a:avLst/>
          </a:prstGeom>
        </p:spPr>
        <p:txBody>
          <a:bodyPr/>
          <a:lstStyle>
            <a:lvl1pPr algn="l">
              <a:defRPr sz="1200">
                <a:latin typeface="Calibri"/>
                <a:cs typeface="Calibri"/>
              </a:defRPr>
            </a:lvl1pPr>
          </a:lstStyle>
          <a:p>
            <a:endParaRPr lang="en-US" dirty="0">
              <a:latin typeface="Arial" pitchFamily="34" charset="0"/>
              <a:cs typeface="Arial" pitchFamily="34" charset="0"/>
            </a:endParaRPr>
          </a:p>
        </p:txBody>
      </p:sp>
      <p:pic>
        <p:nvPicPr>
          <p:cNvPr id="11" name="Picture 10" descr="IDEAS_logo.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330747" y="6236786"/>
            <a:ext cx="1401117" cy="485998"/>
          </a:xfrm>
          <a:prstGeom prst="rect">
            <a:avLst/>
          </a:prstGeom>
        </p:spPr>
      </p:pic>
      <p:pic>
        <p:nvPicPr>
          <p:cNvPr id="12" name="Picture 11">
            <a:extLst>
              <a:ext uri="{FF2B5EF4-FFF2-40B4-BE49-F238E27FC236}">
                <a16:creationId xmlns:a16="http://schemas.microsoft.com/office/drawing/2014/main" id="{D43F2E29-D923-E449-87DA-691D3382DA10}"/>
              </a:ext>
            </a:extLst>
          </p:cNvPr>
          <p:cNvPicPr>
            <a:picLocks noChangeAspect="1"/>
          </p:cNvPicPr>
          <p:nvPr userDrawn="1"/>
        </p:nvPicPr>
        <p:blipFill>
          <a:blip r:embed="rId3" cstate="print"/>
          <a:stretch>
            <a:fillRect/>
          </a:stretch>
        </p:blipFill>
        <p:spPr>
          <a:xfrm>
            <a:off x="9426619" y="6115528"/>
            <a:ext cx="2366963" cy="640080"/>
          </a:xfrm>
          <a:prstGeom prst="rect">
            <a:avLst/>
          </a:prstGeom>
        </p:spPr>
      </p:pic>
      <p:sp>
        <p:nvSpPr>
          <p:cNvPr id="14" name="Rectangle 6">
            <a:extLst>
              <a:ext uri="{FF2B5EF4-FFF2-40B4-BE49-F238E27FC236}">
                <a16:creationId xmlns:a16="http://schemas.microsoft.com/office/drawing/2014/main" id="{96FBCAFB-8167-4C4C-9FAA-536E2379E788}"/>
              </a:ext>
            </a:extLst>
          </p:cNvPr>
          <p:cNvSpPr>
            <a:spLocks noChangeArrowheads="1"/>
          </p:cNvSpPr>
          <p:nvPr userDrawn="1"/>
        </p:nvSpPr>
        <p:spPr bwMode="auto">
          <a:xfrm flipH="1">
            <a:off x="163375" y="6479785"/>
            <a:ext cx="210301" cy="152400"/>
          </a:xfrm>
          <a:prstGeom prst="rect">
            <a:avLst/>
          </a:prstGeom>
          <a:noFill/>
          <a:ln w="9525">
            <a:noFill/>
            <a:miter lim="800000"/>
          </a:ln>
          <a:effectLst/>
        </p:spPr>
        <p:txBody>
          <a:bodyPr lIns="0" tIns="0" rIns="0" bIns="0"/>
          <a:lstStyle/>
          <a:p>
            <a:pPr algn="r" defTabSz="173038">
              <a:lnSpc>
                <a:spcPct val="90000"/>
              </a:lnSpc>
              <a:defRPr>
                <a:uFillTx/>
              </a:defRPr>
            </a:pPr>
            <a:fld id="{040BB257-551A-4736-B50F-DCF1BA034C06}" type="slidenum">
              <a:rPr lang="en-US" sz="1000" smtClean="0">
                <a:solidFill>
                  <a:schemeClr val="tx1"/>
                </a:solidFill>
                <a:uFillTx/>
                <a:latin typeface="Arial" pitchFamily="34" charset="0"/>
                <a:cs typeface="Arial" pitchFamily="34" charset="0"/>
              </a:rPr>
              <a:pPr algn="r" defTabSz="173038">
                <a:lnSpc>
                  <a:spcPct val="90000"/>
                </a:lnSpc>
                <a:defRPr>
                  <a:uFillTx/>
                </a:defRPr>
              </a:pPr>
              <a:t>‹#›</a:t>
            </a:fld>
            <a:endParaRPr lang="en-US" sz="1000" dirty="0">
              <a:solidFill>
                <a:schemeClr val="tx1"/>
              </a:solidFill>
              <a:uFillTx/>
              <a:latin typeface="Arial" pitchFamily="34" charset="0"/>
              <a:cs typeface="Arial" pitchFamily="34" charset="0"/>
            </a:endParaRPr>
          </a:p>
        </p:txBody>
      </p:sp>
    </p:spTree>
    <p:extLst>
      <p:ext uri="{BB962C8B-B14F-4D97-AF65-F5344CB8AC3E}">
        <p14:creationId xmlns:p14="http://schemas.microsoft.com/office/powerpoint/2010/main" val="232030440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agilemanifesto.org/" TargetMode="External"/><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6556628"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betterscientificsoftware.github.io/A-Team-Tools/" TargetMode="Externa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a.co/eEgWvKj" TargetMode="External"/><Relationship Id="rId7" Type="http://schemas.openxmlformats.org/officeDocument/2006/relationships/image" Target="../media/image18.tiff"/><Relationship Id="rId2" Type="http://schemas.openxmlformats.org/officeDocument/2006/relationships/hyperlink" Target="http://a.co/eUGIe95" TargetMode="External"/><Relationship Id="rId1" Type="http://schemas.openxmlformats.org/officeDocument/2006/relationships/slideLayout" Target="../slideLayouts/slideLayout3.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hyperlink" Target="http://a.co/22EPvt6"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xsdk.info/policies/" TargetMode="External"/><Relationship Id="rId2" Type="http://schemas.openxmlformats.org/officeDocument/2006/relationships/hyperlink" Target="https://github.com/trilinos/Trilinos/wiki/New-Trilinos-Developers" TargetMode="Externa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Agile Methodologies</a:t>
            </a:r>
          </a:p>
        </p:txBody>
      </p:sp>
      <p:sp>
        <p:nvSpPr>
          <p:cNvPr id="5" name="Subtitle 4">
            <a:extLst>
              <a:ext uri="{FF2B5EF4-FFF2-40B4-BE49-F238E27FC236}">
                <a16:creationId xmlns:a16="http://schemas.microsoft.com/office/drawing/2014/main" id="{E9C36191-4CD4-4D95-BBB8-C25F2055F697}"/>
              </a:ext>
            </a:extLst>
          </p:cNvPr>
          <p:cNvSpPr>
            <a:spLocks noGrp="1"/>
          </p:cNvSpPr>
          <p:nvPr>
            <p:ph type="subTitle" idx="1"/>
          </p:nvPr>
        </p:nvSpPr>
        <p:spPr/>
        <p:txBody>
          <a:bodyPr/>
          <a:lstStyle/>
          <a:p>
            <a:r>
              <a:rPr lang="en-US" u="sng" dirty="0"/>
              <a:t>Rinku Gupta</a:t>
            </a:r>
            <a:r>
              <a:rPr lang="en-US" dirty="0"/>
              <a:t> </a:t>
            </a:r>
            <a:r>
              <a:rPr lang="en-US" sz="2000" dirty="0"/>
              <a:t>(she/her)</a:t>
            </a:r>
            <a:br>
              <a:rPr lang="en-US" sz="2000" dirty="0"/>
            </a:br>
            <a:r>
              <a:rPr lang="en-US" sz="2000" dirty="0"/>
              <a:t>Argonne National Laboratory</a:t>
            </a:r>
          </a:p>
          <a:p>
            <a:pPr>
              <a:spcBef>
                <a:spcPts val="2800"/>
              </a:spcBef>
            </a:pPr>
            <a:r>
              <a:rPr lang="en-US" sz="2000" dirty="0"/>
              <a:t>Better Scientific </a:t>
            </a:r>
            <a:r>
              <a:rPr lang="en-US" sz="2000"/>
              <a:t>Software tutorial </a:t>
            </a:r>
            <a:r>
              <a:rPr lang="en-US" sz="2000" dirty="0"/>
              <a:t>@ SC21</a:t>
            </a:r>
          </a:p>
          <a:p>
            <a:pPr>
              <a:spcBef>
                <a:spcPts val="2800"/>
              </a:spcBef>
            </a:pPr>
            <a:r>
              <a:rPr lang="en-US" sz="2000" dirty="0"/>
              <a:t>Contributors: David E. Bernholdt (ORNL), Rinku K. Gupta (ANL), Michael A. Heroux (SNL), Mark C. Miller (LLNL), James M. </a:t>
            </a:r>
            <a:r>
              <a:rPr lang="en-US" sz="2000" dirty="0" err="1"/>
              <a:t>Willenbring</a:t>
            </a:r>
            <a:r>
              <a:rPr lang="en-US" sz="2000" dirty="0"/>
              <a:t> (SNL)</a:t>
            </a:r>
          </a:p>
        </p:txBody>
      </p:sp>
    </p:spTree>
    <p:extLst>
      <p:ext uri="{BB962C8B-B14F-4D97-AF65-F5344CB8AC3E}">
        <p14:creationId xmlns:p14="http://schemas.microsoft.com/office/powerpoint/2010/main" val="4107876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510909"/>
          </a:xfrm>
        </p:spPr>
        <p:txBody>
          <a:bodyPr/>
          <a:lstStyle/>
          <a:p>
            <a:r>
              <a:rPr lang="en-US" dirty="0">
                <a:uFillTx/>
              </a:rPr>
              <a:t>Why Agile?</a:t>
            </a:r>
          </a:p>
        </p:txBody>
      </p:sp>
      <p:sp>
        <p:nvSpPr>
          <p:cNvPr id="3" name="Content Placeholder 2"/>
          <p:cNvSpPr>
            <a:spLocks noGrp="1"/>
          </p:cNvSpPr>
          <p:nvPr>
            <p:ph idx="1"/>
          </p:nvPr>
        </p:nvSpPr>
        <p:spPr>
          <a:xfrm>
            <a:off x="368424" y="834836"/>
            <a:ext cx="11369809" cy="4047778"/>
          </a:xfrm>
        </p:spPr>
        <p:txBody>
          <a:bodyPr/>
          <a:lstStyle/>
          <a:p>
            <a:pPr marL="0" indent="0">
              <a:buNone/>
            </a:pPr>
            <a:endParaRPr lang="en-US" dirty="0"/>
          </a:p>
          <a:p>
            <a:r>
              <a:rPr lang="en-US" dirty="0"/>
              <a:t>Fits the research experience better than heavier-weight approaches</a:t>
            </a:r>
          </a:p>
          <a:p>
            <a:pPr lvl="1"/>
            <a:r>
              <a:rPr lang="en-US" dirty="0"/>
              <a:t>Aligns more naturally with how scientific progress is made</a:t>
            </a:r>
          </a:p>
          <a:p>
            <a:r>
              <a:rPr lang="en-US" dirty="0"/>
              <a:t>Well-suited for scientific software efforts (when tailored correctly)</a:t>
            </a:r>
          </a:p>
          <a:p>
            <a:pPr lvl="1"/>
            <a:r>
              <a:rPr lang="en-US" dirty="0"/>
              <a:t>Works well for small teams</a:t>
            </a:r>
          </a:p>
          <a:p>
            <a:pPr lvl="1"/>
            <a:r>
              <a:rPr lang="en-US" dirty="0">
                <a:uFillTx/>
              </a:rPr>
              <a:t>Provides meaningful, beneficial structure that promotes</a:t>
            </a:r>
          </a:p>
          <a:p>
            <a:pPr lvl="2"/>
            <a:r>
              <a:rPr lang="en-US" dirty="0">
                <a:uFillTx/>
              </a:rPr>
              <a:t>Productivity</a:t>
            </a:r>
          </a:p>
          <a:p>
            <a:pPr lvl="2"/>
            <a:r>
              <a:rPr lang="en-US" dirty="0">
                <a:uFillTx/>
              </a:rPr>
              <a:t>Productization</a:t>
            </a:r>
          </a:p>
          <a:p>
            <a:pPr lvl="2"/>
            <a:r>
              <a:rPr lang="en-US" dirty="0">
                <a:uFillTx/>
              </a:rPr>
              <a:t>Sustainability</a:t>
            </a:r>
          </a:p>
          <a:p>
            <a:pPr lvl="2"/>
            <a:r>
              <a:rPr lang="en-US" dirty="0">
                <a:uFillTx/>
              </a:rPr>
              <a:t>Flexibility in requirements</a:t>
            </a:r>
          </a:p>
          <a:p>
            <a:pPr lvl="2"/>
            <a:r>
              <a:rPr lang="en-US" dirty="0">
                <a:uFillTx/>
              </a:rPr>
              <a:t>Communication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What is Agile?</a:t>
            </a:r>
          </a:p>
        </p:txBody>
      </p:sp>
      <p:sp>
        <p:nvSpPr>
          <p:cNvPr id="3" name="Content Placeholder 2"/>
          <p:cNvSpPr>
            <a:spLocks noGrp="1"/>
          </p:cNvSpPr>
          <p:nvPr>
            <p:ph idx="1"/>
          </p:nvPr>
        </p:nvSpPr>
        <p:spPr>
          <a:xfrm>
            <a:off x="365760" y="1250472"/>
            <a:ext cx="11369809" cy="4047778"/>
          </a:xfrm>
        </p:spPr>
        <p:txBody>
          <a:bodyPr/>
          <a:lstStyle/>
          <a:p>
            <a:r>
              <a:rPr lang="en-US" dirty="0">
                <a:uFillTx/>
              </a:rPr>
              <a:t>Agile is not a software development lifecycle model</a:t>
            </a:r>
          </a:p>
          <a:p>
            <a:r>
              <a:rPr lang="en-US" dirty="0">
                <a:uFillTx/>
              </a:rPr>
              <a:t>I’ve seen Agile informally defined as</a:t>
            </a:r>
          </a:p>
          <a:p>
            <a:pPr lvl="1"/>
            <a:r>
              <a:rPr lang="en-US" dirty="0">
                <a:uFillTx/>
              </a:rPr>
              <a:t>I don’t write documentation</a:t>
            </a:r>
          </a:p>
          <a:p>
            <a:pPr lvl="1"/>
            <a:r>
              <a:rPr lang="en-US" dirty="0">
                <a:uFillTx/>
              </a:rPr>
              <a:t>I don’t do formal requirements, design, or really test…</a:t>
            </a:r>
          </a:p>
          <a:p>
            <a:pPr lvl="1"/>
            <a:r>
              <a:rPr lang="en-US" dirty="0">
                <a:uFillTx/>
              </a:rPr>
              <a:t>Agile is not an excuse to do sloppy work</a:t>
            </a:r>
          </a:p>
          <a:p>
            <a:r>
              <a:rPr lang="en-US" dirty="0">
                <a:uFillTx/>
              </a:rPr>
              <a:t>Some people consider agile to be synonymous with Scrum</a:t>
            </a:r>
          </a:p>
          <a:p>
            <a:pPr lvl="1"/>
            <a:r>
              <a:rPr lang="en-US" dirty="0">
                <a:uFillTx/>
              </a:rPr>
              <a:t>From Atlassian: Scrum is a framework that helps teams work together</a:t>
            </a:r>
          </a:p>
          <a:p>
            <a:pPr lvl="1"/>
            <a:r>
              <a:rPr lang="en-US" dirty="0">
                <a:uFillTx/>
              </a:rPr>
              <a:t>Scrum is Agile, Agile is not (only) Scrum</a:t>
            </a:r>
          </a:p>
          <a:p>
            <a:pPr lvl="1"/>
            <a:r>
              <a:rPr lang="en-US" dirty="0">
                <a:uFillTx/>
              </a:rPr>
              <a:t>A square is a rectangle, not all rectangles are squares</a:t>
            </a:r>
          </a:p>
          <a:p>
            <a:pPr lvl="1"/>
            <a:r>
              <a:rPr lang="en-US" dirty="0">
                <a:uFillTx/>
              </a:rPr>
              <a:t>Agile is not Kanban either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What is Agile?</a:t>
            </a:r>
          </a:p>
        </p:txBody>
      </p:sp>
      <p:pic>
        <p:nvPicPr>
          <p:cNvPr id="5" name="Content Placeholder 4"/>
          <p:cNvPicPr>
            <a:picLocks noGrp="1" noChangeAspect="1"/>
          </p:cNvPicPr>
          <p:nvPr>
            <p:ph idx="1"/>
          </p:nvPr>
        </p:nvPicPr>
        <p:blipFill>
          <a:blip r:embed="rId2"/>
          <a:stretch>
            <a:fillRect/>
          </a:stretch>
        </p:blipFill>
        <p:spPr>
          <a:xfrm>
            <a:off x="2046849" y="1369675"/>
            <a:ext cx="8142180" cy="5382485"/>
          </a:xfrm>
        </p:spPr>
      </p:pic>
      <p:sp>
        <p:nvSpPr>
          <p:cNvPr id="6" name="TextBox 5"/>
          <p:cNvSpPr txBox="1">
            <a:spLocks/>
          </p:cNvSpPr>
          <p:nvPr/>
        </p:nvSpPr>
        <p:spPr>
          <a:xfrm>
            <a:off x="4259879" y="814334"/>
            <a:ext cx="2973544" cy="369332"/>
          </a:xfrm>
          <a:prstGeom prst="rect">
            <a:avLst/>
          </a:prstGeom>
          <a:noFill/>
        </p:spPr>
        <p:txBody>
          <a:bodyPr wrap="square" rtlCol="0">
            <a:spAutoFit/>
          </a:bodyPr>
          <a:lstStyle/>
          <a:p>
            <a:pPr algn="ctr">
              <a:lnSpc>
                <a:spcPct val="90000"/>
              </a:lnSpc>
            </a:pPr>
            <a:r>
              <a:rPr lang="en-US" sz="2000" dirty="0">
                <a:uFillTx/>
                <a:hlinkClick r:id="rId3"/>
              </a:rPr>
              <a:t>http://</a:t>
            </a:r>
            <a:r>
              <a:rPr lang="en-US" sz="2000" dirty="0" err="1">
                <a:uFillTx/>
                <a:hlinkClick r:id="rId3"/>
              </a:rPr>
              <a:t>agilemanifesto.org</a:t>
            </a:r>
            <a:r>
              <a:rPr lang="en-US" sz="2000" dirty="0">
                <a:uFillTx/>
                <a:hlinkClick r:id="rId3"/>
              </a:rPr>
              <a:t>/</a:t>
            </a:r>
            <a:endParaRPr lang="en-US" sz="2000" dirty="0">
              <a:uFillTx/>
            </a:endParaRPr>
          </a:p>
        </p:txBody>
      </p:sp>
      <p:sp>
        <p:nvSpPr>
          <p:cNvPr id="7" name="Frame 6"/>
          <p:cNvSpPr>
            <a:spLocks/>
          </p:cNvSpPr>
          <p:nvPr/>
        </p:nvSpPr>
        <p:spPr>
          <a:xfrm>
            <a:off x="4051493" y="4473885"/>
            <a:ext cx="3730543" cy="576775"/>
          </a:xfrm>
          <a:prstGeom prst="frame">
            <a:avLst/>
          </a:prstGeom>
          <a:solidFill>
            <a:srgbClr val="FF0000"/>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endParaRPr lang="en-US" dirty="0">
              <a:solidFill>
                <a:schemeClr val="tx1"/>
              </a:solidFill>
              <a:uFillTx/>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9CE854-D3AC-4D73-8F90-71729F4A5820}"/>
              </a:ext>
            </a:extLst>
          </p:cNvPr>
          <p:cNvSpPr>
            <a:spLocks noGrp="1"/>
          </p:cNvSpPr>
          <p:nvPr>
            <p:ph type="title"/>
          </p:nvPr>
        </p:nvSpPr>
        <p:spPr>
          <a:xfrm>
            <a:off x="365760" y="410602"/>
            <a:ext cx="11375136" cy="510909"/>
          </a:xfrm>
        </p:spPr>
        <p:txBody>
          <a:bodyPr/>
          <a:lstStyle/>
          <a:p>
            <a:r>
              <a:rPr lang="en-US" dirty="0"/>
              <a:t>Principles behind the Agile Manifesto</a:t>
            </a:r>
          </a:p>
        </p:txBody>
      </p:sp>
      <p:sp>
        <p:nvSpPr>
          <p:cNvPr id="6" name="Content Placeholder 5">
            <a:extLst>
              <a:ext uri="{FF2B5EF4-FFF2-40B4-BE49-F238E27FC236}">
                <a16:creationId xmlns:a16="http://schemas.microsoft.com/office/drawing/2014/main" id="{72C0E57A-209C-4DC5-B47D-C0D2B8FF58E3}"/>
              </a:ext>
            </a:extLst>
          </p:cNvPr>
          <p:cNvSpPr>
            <a:spLocks noGrp="1"/>
          </p:cNvSpPr>
          <p:nvPr>
            <p:ph sz="half" idx="2"/>
          </p:nvPr>
        </p:nvSpPr>
        <p:spPr>
          <a:xfrm>
            <a:off x="365760" y="1386825"/>
            <a:ext cx="5001887" cy="4360832"/>
          </a:xfrm>
        </p:spPr>
        <p:txBody>
          <a:bodyPr/>
          <a:lstStyle/>
          <a:p>
            <a:r>
              <a:rPr lang="en-US" dirty="0"/>
              <a:t>Our highest priority is to </a:t>
            </a:r>
            <a:r>
              <a:rPr lang="en-US" dirty="0">
                <a:solidFill>
                  <a:srgbClr val="FF0000"/>
                </a:solidFill>
              </a:rPr>
              <a:t>satisfy the customer</a:t>
            </a:r>
            <a:r>
              <a:rPr lang="en-US" dirty="0"/>
              <a:t> through </a:t>
            </a:r>
            <a:r>
              <a:rPr lang="en-US" dirty="0">
                <a:solidFill>
                  <a:srgbClr val="FF0000"/>
                </a:solidFill>
              </a:rPr>
              <a:t>early and continuous delivery </a:t>
            </a:r>
            <a:r>
              <a:rPr lang="en-US" dirty="0"/>
              <a:t>of valuable software. </a:t>
            </a:r>
          </a:p>
          <a:p>
            <a:r>
              <a:rPr lang="en-US" dirty="0">
                <a:solidFill>
                  <a:srgbClr val="FF0000"/>
                </a:solidFill>
              </a:rPr>
              <a:t>Welcome changing requirements</a:t>
            </a:r>
            <a:r>
              <a:rPr lang="en-US" dirty="0"/>
              <a:t>, even late in development. Agile processes harness change for the customer's competitive advantage. </a:t>
            </a:r>
          </a:p>
          <a:p>
            <a:r>
              <a:rPr lang="en-US" dirty="0"/>
              <a:t>Deliver working software frequently, from a couple of weeks to a couple of months, with a preference to the shorter timescale.</a:t>
            </a:r>
          </a:p>
        </p:txBody>
      </p:sp>
      <p:sp>
        <p:nvSpPr>
          <p:cNvPr id="8" name="Content Placeholder 7">
            <a:extLst>
              <a:ext uri="{FF2B5EF4-FFF2-40B4-BE49-F238E27FC236}">
                <a16:creationId xmlns:a16="http://schemas.microsoft.com/office/drawing/2014/main" id="{75ADB5BE-C6E5-4809-A3F5-E5FAFA5D26AD}"/>
              </a:ext>
            </a:extLst>
          </p:cNvPr>
          <p:cNvSpPr>
            <a:spLocks noGrp="1"/>
          </p:cNvSpPr>
          <p:nvPr>
            <p:ph sz="quarter" idx="4"/>
          </p:nvPr>
        </p:nvSpPr>
        <p:spPr>
          <a:xfrm>
            <a:off x="6590806" y="1386825"/>
            <a:ext cx="5102590" cy="3373229"/>
          </a:xfrm>
        </p:spPr>
        <p:txBody>
          <a:bodyPr/>
          <a:lstStyle/>
          <a:p>
            <a:r>
              <a:rPr lang="en-US" dirty="0"/>
              <a:t>Business people and developers must work together daily throughout the project. </a:t>
            </a:r>
          </a:p>
          <a:p>
            <a:r>
              <a:rPr lang="en-US" dirty="0"/>
              <a:t>Build projects around motivated individuals. Give them the environment and support they need, and trust them to get the job done. </a:t>
            </a:r>
          </a:p>
          <a:p>
            <a:r>
              <a:rPr lang="en-US" dirty="0"/>
              <a:t>The most efficient and effective method of conveying information to and within a development team is face-to-face conversation. </a:t>
            </a:r>
            <a:endParaRPr lang="en-US" sz="2000" dirty="0"/>
          </a:p>
          <a:p>
            <a:endParaRPr lang="en-US" dirty="0"/>
          </a:p>
        </p:txBody>
      </p:sp>
    </p:spTree>
    <p:extLst>
      <p:ext uri="{BB962C8B-B14F-4D97-AF65-F5344CB8AC3E}">
        <p14:creationId xmlns:p14="http://schemas.microsoft.com/office/powerpoint/2010/main" val="2408858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9CE854-D3AC-4D73-8F90-71729F4A5820}"/>
              </a:ext>
            </a:extLst>
          </p:cNvPr>
          <p:cNvSpPr>
            <a:spLocks noGrp="1"/>
          </p:cNvSpPr>
          <p:nvPr>
            <p:ph type="title"/>
          </p:nvPr>
        </p:nvSpPr>
        <p:spPr>
          <a:xfrm>
            <a:off x="365760" y="410602"/>
            <a:ext cx="11375136" cy="510909"/>
          </a:xfrm>
        </p:spPr>
        <p:txBody>
          <a:bodyPr/>
          <a:lstStyle/>
          <a:p>
            <a:r>
              <a:rPr lang="en-US" dirty="0"/>
              <a:t>Principles behind the Agile Manifesto</a:t>
            </a:r>
          </a:p>
        </p:txBody>
      </p:sp>
      <p:sp>
        <p:nvSpPr>
          <p:cNvPr id="6" name="Content Placeholder 5">
            <a:extLst>
              <a:ext uri="{FF2B5EF4-FFF2-40B4-BE49-F238E27FC236}">
                <a16:creationId xmlns:a16="http://schemas.microsoft.com/office/drawing/2014/main" id="{72C0E57A-209C-4DC5-B47D-C0D2B8FF58E3}"/>
              </a:ext>
            </a:extLst>
          </p:cNvPr>
          <p:cNvSpPr>
            <a:spLocks noGrp="1"/>
          </p:cNvSpPr>
          <p:nvPr>
            <p:ph sz="half" idx="2"/>
          </p:nvPr>
        </p:nvSpPr>
        <p:spPr>
          <a:xfrm>
            <a:off x="365760" y="1386825"/>
            <a:ext cx="5588582" cy="3373229"/>
          </a:xfrm>
        </p:spPr>
        <p:txBody>
          <a:bodyPr/>
          <a:lstStyle/>
          <a:p>
            <a:r>
              <a:rPr lang="en-US" dirty="0"/>
              <a:t>Working software is the primary measure of progress. </a:t>
            </a:r>
          </a:p>
          <a:p>
            <a:r>
              <a:rPr lang="en-US" dirty="0"/>
              <a:t>Agile processes promote </a:t>
            </a:r>
            <a:r>
              <a:rPr lang="en-US" dirty="0">
                <a:solidFill>
                  <a:srgbClr val="FF0000"/>
                </a:solidFill>
              </a:rPr>
              <a:t>sustainable development</a:t>
            </a:r>
            <a:r>
              <a:rPr lang="en-US" dirty="0"/>
              <a:t>. The sponsors, developers, and users should be able to </a:t>
            </a:r>
            <a:r>
              <a:rPr lang="en-US" dirty="0">
                <a:solidFill>
                  <a:srgbClr val="FF0000"/>
                </a:solidFill>
              </a:rPr>
              <a:t>maintain a constant pace indefinitely</a:t>
            </a:r>
            <a:r>
              <a:rPr lang="en-US" dirty="0"/>
              <a:t>. </a:t>
            </a:r>
          </a:p>
          <a:p>
            <a:r>
              <a:rPr lang="en-US" dirty="0"/>
              <a:t>Continuous attention to technical excellence and good design enhances agility. </a:t>
            </a:r>
          </a:p>
        </p:txBody>
      </p:sp>
      <p:sp>
        <p:nvSpPr>
          <p:cNvPr id="8" name="Content Placeholder 7">
            <a:extLst>
              <a:ext uri="{FF2B5EF4-FFF2-40B4-BE49-F238E27FC236}">
                <a16:creationId xmlns:a16="http://schemas.microsoft.com/office/drawing/2014/main" id="{75ADB5BE-C6E5-4809-A3F5-E5FAFA5D26AD}"/>
              </a:ext>
            </a:extLst>
          </p:cNvPr>
          <p:cNvSpPr>
            <a:spLocks noGrp="1"/>
          </p:cNvSpPr>
          <p:nvPr>
            <p:ph sz="quarter" idx="4"/>
          </p:nvPr>
        </p:nvSpPr>
        <p:spPr>
          <a:xfrm>
            <a:off x="6191755" y="1386825"/>
            <a:ext cx="5531934" cy="3373229"/>
          </a:xfrm>
        </p:spPr>
        <p:txBody>
          <a:bodyPr/>
          <a:lstStyle/>
          <a:p>
            <a:r>
              <a:rPr lang="en-US" dirty="0"/>
              <a:t>Simplicity--the art of </a:t>
            </a:r>
            <a:r>
              <a:rPr lang="en-US" dirty="0">
                <a:solidFill>
                  <a:srgbClr val="FF0000"/>
                </a:solidFill>
              </a:rPr>
              <a:t>maximizing the amount of work not done- </a:t>
            </a:r>
            <a:r>
              <a:rPr lang="en-US" dirty="0"/>
              <a:t>is essential. </a:t>
            </a:r>
          </a:p>
          <a:p>
            <a:r>
              <a:rPr lang="en-US" dirty="0"/>
              <a:t>The best architectures, requirements, and designs emerge from self-organizing teams. </a:t>
            </a:r>
          </a:p>
          <a:p>
            <a:r>
              <a:rPr lang="en-US" dirty="0"/>
              <a:t>At regular intervals, </a:t>
            </a:r>
            <a:r>
              <a:rPr lang="en-US" dirty="0">
                <a:solidFill>
                  <a:srgbClr val="FF0000"/>
                </a:solidFill>
              </a:rPr>
              <a:t>the team reflects on how to become more effective</a:t>
            </a:r>
            <a:r>
              <a:rPr lang="en-US" dirty="0"/>
              <a:t>, then tunes and adjusts its behavior accordingly. </a:t>
            </a:r>
          </a:p>
        </p:txBody>
      </p:sp>
    </p:spTree>
    <p:extLst>
      <p:ext uri="{BB962C8B-B14F-4D97-AF65-F5344CB8AC3E}">
        <p14:creationId xmlns:p14="http://schemas.microsoft.com/office/powerpoint/2010/main" val="39103082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Getting Started with Agile</a:t>
            </a:r>
          </a:p>
        </p:txBody>
      </p:sp>
      <p:sp>
        <p:nvSpPr>
          <p:cNvPr id="3" name="Content Placeholder 2"/>
          <p:cNvSpPr>
            <a:spLocks noGrp="1"/>
          </p:cNvSpPr>
          <p:nvPr>
            <p:ph idx="1"/>
          </p:nvPr>
        </p:nvSpPr>
        <p:spPr/>
        <p:txBody>
          <a:bodyPr/>
          <a:lstStyle/>
          <a:p>
            <a:r>
              <a:rPr lang="en-US" dirty="0">
                <a:uFillTx/>
              </a:rPr>
              <a:t>Agile principles are not hard and fast rules</a:t>
            </a:r>
          </a:p>
          <a:p>
            <a:r>
              <a:rPr lang="en-US" dirty="0">
                <a:uFillTx/>
              </a:rPr>
              <a:t>Try adopting a few Agile practices</a:t>
            </a:r>
          </a:p>
          <a:p>
            <a:pPr lvl="1"/>
            <a:r>
              <a:rPr lang="en-US" dirty="0">
                <a:uFillTx/>
              </a:rPr>
              <a:t>Following a rigid, ill-fit framework usually leads to failure</a:t>
            </a:r>
          </a:p>
          <a:p>
            <a:endParaRPr lang="en-US" dirty="0">
              <a:uFillTx/>
            </a:endParaRPr>
          </a:p>
          <a:p>
            <a:r>
              <a:rPr lang="en-US" dirty="0">
                <a:uFillTx/>
              </a:rPr>
              <a:t>Kanban is a good starting framework</a:t>
            </a:r>
          </a:p>
          <a:p>
            <a:pPr lvl="1"/>
            <a:r>
              <a:rPr lang="en-US" dirty="0">
                <a:uFillTx/>
              </a:rPr>
              <a:t>Follow basic principles, add practices when advantageous</a:t>
            </a:r>
          </a:p>
          <a:p>
            <a:pPr lvl="1"/>
            <a:r>
              <a:rPr lang="en-US" dirty="0">
                <a:uFillTx/>
              </a:rPr>
              <a:t>Better than removing elements from Scrum</a:t>
            </a:r>
          </a:p>
        </p:txBody>
      </p:sp>
      <p:sp>
        <p:nvSpPr>
          <p:cNvPr id="4" name="TextBox 3"/>
          <p:cNvSpPr txBox="1">
            <a:spLocks/>
          </p:cNvSpPr>
          <p:nvPr/>
        </p:nvSpPr>
        <p:spPr>
          <a:xfrm rot="20146859">
            <a:off x="9587468" y="1818205"/>
            <a:ext cx="1933848" cy="923330"/>
          </a:xfrm>
          <a:prstGeom prst="rect">
            <a:avLst/>
          </a:prstGeom>
          <a:solidFill>
            <a:srgbClr val="FFFF00"/>
          </a:solidFill>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uFillTx/>
                <a:latin typeface="Comic Sans MS"/>
                <a:cs typeface="Comic Sans MS"/>
              </a:rPr>
              <a:t>Task: Have Eureka moment by Tuesday.</a:t>
            </a:r>
          </a:p>
        </p:txBody>
      </p:sp>
      <p:sp>
        <p:nvSpPr>
          <p:cNvPr id="5" name="TextBox 4"/>
          <p:cNvSpPr txBox="1">
            <a:spLocks/>
          </p:cNvSpPr>
          <p:nvPr/>
        </p:nvSpPr>
        <p:spPr>
          <a:xfrm>
            <a:off x="10084451" y="3432313"/>
            <a:ext cx="1074333" cy="424732"/>
          </a:xfrm>
          <a:prstGeom prst="rect">
            <a:avLst/>
          </a:prstGeom>
          <a:noFill/>
        </p:spPr>
        <p:txBody>
          <a:bodyPr wrap="none" rtlCol="0">
            <a:spAutoFit/>
          </a:bodyPr>
          <a:lstStyle/>
          <a:p>
            <a:pPr algn="ctr">
              <a:lnSpc>
                <a:spcPct val="90000"/>
              </a:lnSpc>
            </a:pPr>
            <a:r>
              <a:rPr lang="en-US" sz="2400" dirty="0">
                <a:uFillTx/>
              </a:rPr>
              <a:t>Scrum</a:t>
            </a:r>
          </a:p>
        </p:txBody>
      </p:sp>
      <p:cxnSp>
        <p:nvCxnSpPr>
          <p:cNvPr id="6" name="Straight Arrow Connector 5"/>
          <p:cNvCxnSpPr>
            <a:stCxn id="5" idx="0"/>
          </p:cNvCxnSpPr>
          <p:nvPr/>
        </p:nvCxnSpPr>
        <p:spPr>
          <a:xfrm flipH="1" flipV="1">
            <a:off x="10614991" y="2888974"/>
            <a:ext cx="6627" cy="5433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403" y="139632"/>
            <a:ext cx="11372473" cy="510909"/>
          </a:xfrm>
        </p:spPr>
        <p:txBody>
          <a:bodyPr/>
          <a:lstStyle/>
          <a:p>
            <a:r>
              <a:rPr lang="en-US" dirty="0">
                <a:uFillTx/>
              </a:rPr>
              <a:t>Basic Kanban</a:t>
            </a:r>
          </a:p>
        </p:txBody>
      </p:sp>
      <p:graphicFrame>
        <p:nvGraphicFramePr>
          <p:cNvPr id="5" name="Content Placeholder 4"/>
          <p:cNvGraphicFramePr>
            <a:graphicFrameLocks noGrp="1"/>
          </p:cNvGraphicFramePr>
          <p:nvPr>
            <p:ph idx="1"/>
          </p:nvPr>
        </p:nvGraphicFramePr>
        <p:xfrm>
          <a:off x="132523" y="619362"/>
          <a:ext cx="11847442" cy="3840480"/>
        </p:xfrm>
        <a:graphic>
          <a:graphicData uri="http://schemas.openxmlformats.org/drawingml/2006/table">
            <a:tbl>
              <a:tblPr firstRow="1" bandRow="1">
                <a:tableStyleId>{5C22544A-7EE6-4342-B048-85BDC9FD1C3A}</a:tableStyleId>
              </a:tblPr>
              <a:tblGrid>
                <a:gridCol w="2646680">
                  <a:extLst>
                    <a:ext uri="{9D8B030D-6E8A-4147-A177-3AD203B41FA5}">
                      <a16:colId xmlns:a16="http://schemas.microsoft.com/office/drawing/2014/main" val="20000"/>
                    </a:ext>
                  </a:extLst>
                </a:gridCol>
                <a:gridCol w="2627684">
                  <a:extLst>
                    <a:ext uri="{9D8B030D-6E8A-4147-A177-3AD203B41FA5}">
                      <a16:colId xmlns:a16="http://schemas.microsoft.com/office/drawing/2014/main" val="20001"/>
                    </a:ext>
                  </a:extLst>
                </a:gridCol>
                <a:gridCol w="3984843">
                  <a:extLst>
                    <a:ext uri="{9D8B030D-6E8A-4147-A177-3AD203B41FA5}">
                      <a16:colId xmlns:a16="http://schemas.microsoft.com/office/drawing/2014/main" val="20002"/>
                    </a:ext>
                  </a:extLst>
                </a:gridCol>
                <a:gridCol w="2588235">
                  <a:extLst>
                    <a:ext uri="{9D8B030D-6E8A-4147-A177-3AD203B41FA5}">
                      <a16:colId xmlns:a16="http://schemas.microsoft.com/office/drawing/2014/main" val="20003"/>
                    </a:ext>
                  </a:extLst>
                </a:gridCol>
              </a:tblGrid>
              <a:tr h="369873">
                <a:tc>
                  <a:txBody>
                    <a:bodyPr/>
                    <a:lstStyle/>
                    <a:p>
                      <a:pPr algn="ctr"/>
                      <a:r>
                        <a:rPr lang="en-US" sz="2400" dirty="0">
                          <a:uFillTx/>
                        </a:rPr>
                        <a:t>Backlog</a:t>
                      </a:r>
                    </a:p>
                  </a:txBody>
                  <a:tcPr/>
                </a:tc>
                <a:tc>
                  <a:txBody>
                    <a:bodyPr/>
                    <a:lstStyle/>
                    <a:p>
                      <a:pPr algn="ctr"/>
                      <a:r>
                        <a:rPr lang="en-US" sz="2400" dirty="0">
                          <a:uFillTx/>
                        </a:rPr>
                        <a:t>Ready</a:t>
                      </a:r>
                    </a:p>
                  </a:txBody>
                  <a:tcPr/>
                </a:tc>
                <a:tc>
                  <a:txBody>
                    <a:bodyPr/>
                    <a:lstStyle/>
                    <a:p>
                      <a:pPr algn="ctr"/>
                      <a:r>
                        <a:rPr lang="en-US" sz="2400" dirty="0">
                          <a:uFillTx/>
                        </a:rPr>
                        <a:t>In Progress</a:t>
                      </a:r>
                    </a:p>
                  </a:txBody>
                  <a:tcPr/>
                </a:tc>
                <a:tc>
                  <a:txBody>
                    <a:bodyPr/>
                    <a:lstStyle/>
                    <a:p>
                      <a:pPr algn="ctr"/>
                      <a:r>
                        <a:rPr lang="en-US" sz="2400" dirty="0">
                          <a:uFillTx/>
                        </a:rPr>
                        <a:t>Done</a:t>
                      </a:r>
                    </a:p>
                  </a:txBody>
                  <a:tcPr/>
                </a:tc>
                <a:extLst>
                  <a:ext uri="{0D108BD9-81ED-4DB2-BD59-A6C34878D82A}">
                    <a16:rowId xmlns:a16="http://schemas.microsoft.com/office/drawing/2014/main" val="10000"/>
                  </a:ext>
                </a:extLst>
              </a:tr>
              <a:tr h="3100851">
                <a:tc>
                  <a:txBody>
                    <a:bodyPr/>
                    <a:lstStyle/>
                    <a:p>
                      <a:pPr marL="285750" indent="-285750">
                        <a:buFont typeface="Arial" charset="0"/>
                        <a:buChar char="•"/>
                      </a:pPr>
                      <a:r>
                        <a:rPr lang="en-US" sz="2400" dirty="0">
                          <a:uFillTx/>
                        </a:rPr>
                        <a:t>Any task idea</a:t>
                      </a:r>
                    </a:p>
                    <a:p>
                      <a:pPr marL="285750" indent="-285750">
                        <a:buFont typeface="Arial" charset="0"/>
                        <a:buChar char="•"/>
                      </a:pPr>
                      <a:r>
                        <a:rPr lang="en-US" sz="2400" dirty="0">
                          <a:uFillTx/>
                        </a:rPr>
                        <a:t>Trim</a:t>
                      </a:r>
                      <a:r>
                        <a:rPr lang="en-US" sz="2400" baseline="0" dirty="0">
                          <a:uFillTx/>
                        </a:rPr>
                        <a:t> occasionally</a:t>
                      </a:r>
                    </a:p>
                    <a:p>
                      <a:pPr marL="285750" indent="-285750">
                        <a:buFont typeface="Arial" charset="0"/>
                        <a:buChar char="•"/>
                      </a:pPr>
                      <a:r>
                        <a:rPr lang="en-US" sz="2400" baseline="0" dirty="0">
                          <a:uFillTx/>
                        </a:rPr>
                        <a:t>Source for other columns</a:t>
                      </a:r>
                      <a:endParaRPr lang="en-US" sz="2400" dirty="0">
                        <a:uFillTx/>
                      </a:endParaRPr>
                    </a:p>
                  </a:txBody>
                  <a:tcPr/>
                </a:tc>
                <a:tc>
                  <a:txBody>
                    <a:bodyPr/>
                    <a:lstStyle/>
                    <a:p>
                      <a:pPr marL="285750" indent="-285750">
                        <a:buFont typeface="Arial" charset="0"/>
                        <a:buChar char="•"/>
                      </a:pPr>
                      <a:r>
                        <a:rPr lang="en-US" sz="2400" dirty="0">
                          <a:uFillTx/>
                        </a:rPr>
                        <a:t>Task</a:t>
                      </a:r>
                      <a:r>
                        <a:rPr lang="en-US" sz="2400" baseline="0" dirty="0">
                          <a:uFillTx/>
                        </a:rPr>
                        <a:t> + description of how to do it.</a:t>
                      </a:r>
                    </a:p>
                    <a:p>
                      <a:pPr marL="285750" indent="-285750">
                        <a:buFont typeface="Arial" charset="0"/>
                        <a:buChar char="•"/>
                      </a:pPr>
                      <a:r>
                        <a:rPr lang="en-US" sz="2400" baseline="0" dirty="0">
                          <a:uFillTx/>
                        </a:rPr>
                        <a:t>Could be pulled when slot opens.</a:t>
                      </a:r>
                    </a:p>
                    <a:p>
                      <a:pPr marL="285750" indent="-285750">
                        <a:buFont typeface="Arial" charset="0"/>
                        <a:buChar char="•"/>
                      </a:pPr>
                      <a:r>
                        <a:rPr lang="en-US" sz="2400" baseline="0" dirty="0">
                          <a:uFillTx/>
                        </a:rPr>
                        <a:t>Typically comes from backlog.</a:t>
                      </a:r>
                      <a:endParaRPr lang="en-US" sz="2400" dirty="0">
                        <a:uFillTx/>
                      </a:endParaRPr>
                    </a:p>
                  </a:txBody>
                  <a:tcPr/>
                </a:tc>
                <a:tc>
                  <a:txBody>
                    <a:bodyPr/>
                    <a:lstStyle/>
                    <a:p>
                      <a:pPr marL="285750" indent="-285750">
                        <a:buFont typeface="Arial" charset="0"/>
                        <a:buChar char="•"/>
                      </a:pPr>
                      <a:r>
                        <a:rPr lang="en-US" sz="2400" dirty="0">
                          <a:uFillTx/>
                        </a:rPr>
                        <a:t>Task you are working on </a:t>
                      </a:r>
                      <a:r>
                        <a:rPr lang="en-US" sz="2400" i="1" dirty="0">
                          <a:uFillTx/>
                        </a:rPr>
                        <a:t>right now.</a:t>
                      </a:r>
                    </a:p>
                    <a:p>
                      <a:pPr marL="285750" indent="-285750">
                        <a:buFont typeface="Arial" charset="0"/>
                        <a:buChar char="•"/>
                      </a:pPr>
                      <a:r>
                        <a:rPr lang="en-US" sz="2400" b="1" i="0" dirty="0">
                          <a:uFillTx/>
                        </a:rPr>
                        <a:t>The</a:t>
                      </a:r>
                      <a:r>
                        <a:rPr lang="en-US" sz="2400" b="1" i="0" baseline="0" dirty="0">
                          <a:uFillTx/>
                        </a:rPr>
                        <a:t> only Kanban</a:t>
                      </a:r>
                      <a:r>
                        <a:rPr lang="en-US" sz="2400" b="1" i="0" dirty="0">
                          <a:uFillTx/>
                        </a:rPr>
                        <a:t> rule: Can have only so many “I</a:t>
                      </a:r>
                      <a:r>
                        <a:rPr lang="en-US" sz="2400" b="1" i="0" baseline="0" dirty="0">
                          <a:uFillTx/>
                        </a:rPr>
                        <a:t>n Progress” tasks.</a:t>
                      </a:r>
                    </a:p>
                    <a:p>
                      <a:pPr marL="285750" indent="-285750">
                        <a:buFont typeface="Arial" charset="0"/>
                        <a:buChar char="•"/>
                      </a:pPr>
                      <a:r>
                        <a:rPr lang="en-US" sz="2400" i="0" baseline="0" dirty="0">
                          <a:uFillTx/>
                        </a:rPr>
                        <a:t>Limit is based on experience, calibration.</a:t>
                      </a:r>
                    </a:p>
                    <a:p>
                      <a:pPr marL="285750" indent="-285750">
                        <a:buFont typeface="Arial" charset="0"/>
                        <a:buChar char="•"/>
                      </a:pPr>
                      <a:r>
                        <a:rPr lang="en-US" sz="2400" b="1" i="0" baseline="0" dirty="0">
                          <a:uFillTx/>
                        </a:rPr>
                        <a:t>Key: Work is </a:t>
                      </a:r>
                      <a:r>
                        <a:rPr lang="en-US" sz="2400" b="1" i="1" baseline="0" dirty="0">
                          <a:uFillTx/>
                        </a:rPr>
                        <a:t>pulled</a:t>
                      </a:r>
                      <a:r>
                        <a:rPr lang="en-US" sz="2400" b="1" i="0" baseline="0" dirty="0">
                          <a:uFillTx/>
                        </a:rPr>
                        <a:t>. You are in charge!</a:t>
                      </a:r>
                      <a:endParaRPr lang="en-US" sz="2400" b="1" i="0" dirty="0">
                        <a:uFillTx/>
                      </a:endParaRPr>
                    </a:p>
                  </a:txBody>
                  <a:tcPr/>
                </a:tc>
                <a:tc>
                  <a:txBody>
                    <a:bodyPr/>
                    <a:lstStyle/>
                    <a:p>
                      <a:pPr marL="285750" indent="-285750">
                        <a:buFont typeface="Arial" charset="0"/>
                        <a:buChar char="•"/>
                      </a:pPr>
                      <a:r>
                        <a:rPr lang="en-US" sz="2400" dirty="0">
                          <a:uFillTx/>
                        </a:rPr>
                        <a:t>Completed tasks.</a:t>
                      </a:r>
                    </a:p>
                    <a:p>
                      <a:pPr marL="285750" indent="-285750">
                        <a:buFont typeface="Arial" charset="0"/>
                        <a:buChar char="•"/>
                      </a:pPr>
                      <a:r>
                        <a:rPr lang="en-US" sz="2400" dirty="0">
                          <a:uFillTx/>
                        </a:rPr>
                        <a:t>Record of your life</a:t>
                      </a:r>
                      <a:r>
                        <a:rPr lang="en-US" sz="2400" baseline="0" dirty="0">
                          <a:uFillTx/>
                        </a:rPr>
                        <a:t> activities.</a:t>
                      </a:r>
                    </a:p>
                    <a:p>
                      <a:pPr marL="285750" indent="-285750">
                        <a:buFont typeface="Arial" charset="0"/>
                        <a:buChar char="•"/>
                      </a:pPr>
                      <a:r>
                        <a:rPr lang="en-US" sz="2400" baseline="0" dirty="0">
                          <a:uFillTx/>
                        </a:rPr>
                        <a:t>Rate of completion is your “velocity”.</a:t>
                      </a:r>
                      <a:endParaRPr lang="en-US" sz="2400" dirty="0">
                        <a:uFillTx/>
                      </a:endParaRPr>
                    </a:p>
                  </a:txBody>
                  <a:tcPr/>
                </a:tc>
                <a:extLst>
                  <a:ext uri="{0D108BD9-81ED-4DB2-BD59-A6C34878D82A}">
                    <a16:rowId xmlns:a16="http://schemas.microsoft.com/office/drawing/2014/main" val="10001"/>
                  </a:ext>
                </a:extLst>
              </a:tr>
            </a:tbl>
          </a:graphicData>
        </a:graphic>
      </p:graphicFrame>
      <p:sp>
        <p:nvSpPr>
          <p:cNvPr id="6" name="Content Placeholder 3"/>
          <p:cNvSpPr txBox="1">
            <a:spLocks/>
          </p:cNvSpPr>
          <p:nvPr/>
        </p:nvSpPr>
        <p:spPr bwMode="auto">
          <a:xfrm>
            <a:off x="543339" y="4459842"/>
            <a:ext cx="10224025" cy="2142484"/>
          </a:xfrm>
          <a:prstGeom prst="rect">
            <a:avLst/>
          </a:prstGeom>
          <a:noFill/>
          <a:ln w="12700">
            <a:noFill/>
            <a:miter lim="800000"/>
          </a:ln>
          <a:effectLst/>
        </p:spPr>
        <p:txBody>
          <a:bodyPr vert="horz" wrap="square" lIns="90487" tIns="44450" rIns="90487" bIns="44450" numCol="1" anchor="t" anchorCtr="0" compatLnSpc="1">
            <a:prstTxWarp prst="textNoShape">
              <a:avLst/>
            </a:prstTxWarp>
            <a:normAutofit fontScale="85000" lnSpcReduction="10000"/>
          </a:bodyPr>
          <a:lstStyle>
            <a:lvl1pPr marL="342900" indent="-171450" algn="l" rtl="0" eaLnBrk="0" fontAlgn="base" hangingPunct="0">
              <a:spcBef>
                <a:spcPct val="20000"/>
              </a:spcBef>
              <a:spcAft>
                <a:spcPct val="0"/>
              </a:spcAft>
              <a:buSzPct val="100000"/>
              <a:buChar char="•"/>
              <a:defRPr sz="2400" b="1">
                <a:solidFill>
                  <a:srgbClr val="000000"/>
                </a:solidFill>
                <a:uFillTx/>
                <a:latin typeface="+mn-lt"/>
                <a:ea typeface="+mn-ea"/>
                <a:cs typeface="+mn-cs"/>
              </a:defRPr>
            </a:lvl1pPr>
            <a:lvl2pPr marL="685800" indent="-228600" algn="l" rtl="0" eaLnBrk="0" fontAlgn="base" hangingPunct="0">
              <a:spcBef>
                <a:spcPct val="20000"/>
              </a:spcBef>
              <a:spcAft>
                <a:spcPct val="0"/>
              </a:spcAft>
              <a:buSzPct val="100000"/>
              <a:buChar char="–"/>
              <a:defRPr sz="2200" b="1">
                <a:solidFill>
                  <a:srgbClr val="612900"/>
                </a:solidFill>
                <a:uFillTx/>
                <a:latin typeface="+mn-lt"/>
                <a:ea typeface="ＭＳ Ｐゴシック" charset="-128"/>
              </a:defRPr>
            </a:lvl2pPr>
            <a:lvl3pPr marL="1085850" indent="-171450" algn="l" rtl="0" eaLnBrk="0" fontAlgn="base" hangingPunct="0">
              <a:spcBef>
                <a:spcPct val="20000"/>
              </a:spcBef>
              <a:spcAft>
                <a:spcPct val="0"/>
              </a:spcAft>
              <a:buSzPct val="100000"/>
              <a:buChar char="•"/>
              <a:defRPr sz="2000" b="1">
                <a:solidFill>
                  <a:srgbClr val="612900"/>
                </a:solidFill>
                <a:uFillTx/>
                <a:latin typeface="+mn-lt"/>
                <a:ea typeface="ＭＳ Ｐゴシック" charset="-128"/>
              </a:defRPr>
            </a:lvl3pPr>
            <a:lvl4pPr marL="1543050" indent="-171450" algn="l" rtl="0" eaLnBrk="0" fontAlgn="base" hangingPunct="0">
              <a:spcBef>
                <a:spcPct val="20000"/>
              </a:spcBef>
              <a:spcAft>
                <a:spcPct val="0"/>
              </a:spcAft>
              <a:buSzPct val="100000"/>
              <a:buChar char="–"/>
              <a:defRPr b="1">
                <a:solidFill>
                  <a:srgbClr val="612900"/>
                </a:solidFill>
                <a:uFillTx/>
                <a:latin typeface="+mn-lt"/>
                <a:ea typeface="ＭＳ Ｐゴシック" charset="-128"/>
              </a:defRPr>
            </a:lvl4pPr>
            <a:lvl5pPr marL="1943100" indent="-114300" algn="l" rtl="0" eaLnBrk="0" fontAlgn="base" hangingPunct="0">
              <a:spcBef>
                <a:spcPct val="20000"/>
              </a:spcBef>
              <a:spcAft>
                <a:spcPct val="0"/>
              </a:spcAft>
              <a:buSzPct val="100000"/>
              <a:buChar char="•"/>
              <a:defRPr b="1">
                <a:solidFill>
                  <a:srgbClr val="612900"/>
                </a:solidFill>
                <a:uFillTx/>
                <a:latin typeface="+mn-lt"/>
                <a:ea typeface="ＭＳ Ｐゴシック" charset="-128"/>
              </a:defRPr>
            </a:lvl5pPr>
            <a:lvl6pPr marL="24003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6pPr>
            <a:lvl7pPr marL="28575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7pPr>
            <a:lvl8pPr marL="33147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8pPr>
            <a:lvl9pPr marL="37719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9pPr>
          </a:lstStyle>
          <a:p>
            <a:pPr marL="171450" indent="0">
              <a:buNone/>
            </a:pPr>
            <a:r>
              <a:rPr lang="en-US" b="0" kern="0" dirty="0">
                <a:uFillTx/>
              </a:rPr>
              <a:t>Notes:</a:t>
            </a:r>
          </a:p>
          <a:p>
            <a:r>
              <a:rPr lang="en-US" b="0" kern="0" dirty="0">
                <a:uFillTx/>
              </a:rPr>
              <a:t>Ready column is not strictly required, sometimes called “Selected for development”.</a:t>
            </a:r>
          </a:p>
          <a:p>
            <a:r>
              <a:rPr lang="en-US" b="0" kern="0" dirty="0">
                <a:uFillTx/>
              </a:rPr>
              <a:t>Other common column: In Review</a:t>
            </a:r>
          </a:p>
          <a:p>
            <a:r>
              <a:rPr lang="en-US" b="0" kern="0" dirty="0">
                <a:uFillTx/>
              </a:rPr>
              <a:t>Can be creative with columns: </a:t>
            </a:r>
          </a:p>
          <a:p>
            <a:pPr lvl="1"/>
            <a:r>
              <a:rPr lang="en-US" b="0" kern="0" dirty="0">
                <a:uFillTx/>
              </a:rPr>
              <a:t>Waiting on Advisor Confirmation.</a:t>
            </a:r>
          </a:p>
          <a:p>
            <a:pPr lvl="1"/>
            <a:r>
              <a:rPr lang="en-US" b="0" kern="0" dirty="0">
                <a:uFillTx/>
              </a:rPr>
              <a:t>Blocked</a:t>
            </a:r>
          </a:p>
          <a:p>
            <a:pPr lvl="1"/>
            <a:endParaRPr lang="en-US" b="0" kern="0" dirty="0">
              <a:uFillTx/>
            </a:endParaRPr>
          </a:p>
          <a:p>
            <a:endParaRPr lang="en-US" b="0" kern="0" dirty="0">
              <a:uFillTx/>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 principles</a:t>
            </a:r>
          </a:p>
        </p:txBody>
      </p:sp>
      <p:sp>
        <p:nvSpPr>
          <p:cNvPr id="4" name="Content Placeholder 3"/>
          <p:cNvSpPr>
            <a:spLocks noGrp="1"/>
          </p:cNvSpPr>
          <p:nvPr>
            <p:ph sz="quarter" idx="1"/>
          </p:nvPr>
        </p:nvSpPr>
        <p:spPr>
          <a:xfrm>
            <a:off x="365760" y="1179443"/>
            <a:ext cx="9579479" cy="4973766"/>
          </a:xfrm>
        </p:spPr>
        <p:txBody>
          <a:bodyPr>
            <a:normAutofit/>
          </a:bodyPr>
          <a:lstStyle/>
          <a:p>
            <a:r>
              <a:rPr lang="en-US" b="0" dirty="0">
                <a:uFillTx/>
              </a:rPr>
              <a:t>Limit number of “In Progress” tasks</a:t>
            </a:r>
          </a:p>
          <a:p>
            <a:pPr lvl="1"/>
            <a:r>
              <a:rPr lang="en-US" dirty="0">
                <a:uFillTx/>
              </a:rPr>
              <a:t>Must be tuned by each team</a:t>
            </a:r>
          </a:p>
          <a:p>
            <a:pPr lvl="1"/>
            <a:r>
              <a:rPr lang="en-US" b="0" dirty="0">
                <a:uFillTx/>
              </a:rPr>
              <a:t>Comm</a:t>
            </a:r>
            <a:r>
              <a:rPr lang="en-US" dirty="0">
                <a:uFillTx/>
              </a:rPr>
              <a:t>on convention: 2n-1 tasks where n = # team members</a:t>
            </a:r>
            <a:endParaRPr lang="en-US" b="0" dirty="0">
              <a:uFillTx/>
            </a:endParaRPr>
          </a:p>
          <a:p>
            <a:r>
              <a:rPr lang="en-US" b="0" dirty="0">
                <a:uFillTx/>
              </a:rPr>
              <a:t>Productivity improvement: </a:t>
            </a:r>
          </a:p>
          <a:p>
            <a:pPr lvl="1"/>
            <a:r>
              <a:rPr lang="en-US" b="0" dirty="0">
                <a:uFillTx/>
              </a:rPr>
              <a:t>Optimize “flexibility vs swap overhead” balance. No overcommitting.</a:t>
            </a:r>
          </a:p>
          <a:p>
            <a:pPr lvl="1"/>
            <a:r>
              <a:rPr lang="en-US" b="0" dirty="0">
                <a:uFillTx/>
              </a:rPr>
              <a:t>Productivity weakness exposed as bottleneck.  Team must identify and fix the bottleneck.</a:t>
            </a:r>
          </a:p>
          <a:p>
            <a:pPr lvl="1"/>
            <a:r>
              <a:rPr lang="en-US" b="0" dirty="0">
                <a:uFillTx/>
              </a:rPr>
              <a:t>Effective in R&amp;D setting.  Avoids a deadline-based approach.  Deadlines are dealt with in a </a:t>
            </a:r>
            <a:r>
              <a:rPr lang="en-US" dirty="0">
                <a:uFillTx/>
              </a:rPr>
              <a:t>d</a:t>
            </a:r>
            <a:r>
              <a:rPr lang="en-US" b="0" dirty="0">
                <a:uFillTx/>
              </a:rPr>
              <a:t>ifferent way.</a:t>
            </a:r>
          </a:p>
          <a:p>
            <a:r>
              <a:rPr lang="en-US" b="0" dirty="0">
                <a:uFillTx/>
              </a:rPr>
              <a:t>Provides a board for viewing and managing issues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Personal Kanban</a:t>
            </a:r>
          </a:p>
        </p:txBody>
      </p:sp>
      <p:sp>
        <p:nvSpPr>
          <p:cNvPr id="3" name="Content Placeholder 2"/>
          <p:cNvSpPr>
            <a:spLocks noGrp="1"/>
          </p:cNvSpPr>
          <p:nvPr>
            <p:ph idx="1"/>
          </p:nvPr>
        </p:nvSpPr>
        <p:spPr>
          <a:xfrm>
            <a:off x="346193" y="1366162"/>
            <a:ext cx="7772400" cy="4131906"/>
          </a:xfrm>
        </p:spPr>
        <p:txBody>
          <a:bodyPr/>
          <a:lstStyle/>
          <a:p>
            <a:r>
              <a:rPr lang="en-US" b="0" dirty="0">
                <a:uFillTx/>
              </a:rPr>
              <a:t>Personal </a:t>
            </a:r>
            <a:r>
              <a:rPr lang="en-US" dirty="0">
                <a:uFillTx/>
              </a:rPr>
              <a:t>K</a:t>
            </a:r>
            <a:r>
              <a:rPr lang="en-US" b="0" dirty="0">
                <a:uFillTx/>
              </a:rPr>
              <a:t>anban: Kanban applied to one person.</a:t>
            </a:r>
          </a:p>
          <a:p>
            <a:pPr lvl="1"/>
            <a:r>
              <a:rPr lang="en-US" b="0" dirty="0">
                <a:uFillTx/>
              </a:rPr>
              <a:t>Apply </a:t>
            </a:r>
            <a:r>
              <a:rPr lang="en-US" dirty="0">
                <a:uFillTx/>
              </a:rPr>
              <a:t>K</a:t>
            </a:r>
            <a:r>
              <a:rPr lang="en-US" b="0" dirty="0">
                <a:uFillTx/>
              </a:rPr>
              <a:t>anban principles to your life.</a:t>
            </a:r>
          </a:p>
          <a:p>
            <a:pPr lvl="1"/>
            <a:r>
              <a:rPr lang="en-US" b="0" dirty="0">
                <a:uFillTx/>
              </a:rPr>
              <a:t>Fully adaptable.</a:t>
            </a:r>
          </a:p>
          <a:p>
            <a:endParaRPr lang="en-US" b="0" dirty="0">
              <a:uFillTx/>
            </a:endParaRPr>
          </a:p>
          <a:p>
            <a:r>
              <a:rPr lang="en-US" b="0" dirty="0">
                <a:uFillTx/>
              </a:rPr>
              <a:t>Personal </a:t>
            </a:r>
            <a:r>
              <a:rPr lang="en-US" dirty="0">
                <a:uFillTx/>
              </a:rPr>
              <a:t>K</a:t>
            </a:r>
            <a:r>
              <a:rPr lang="en-US" b="0" dirty="0">
                <a:uFillTx/>
              </a:rPr>
              <a:t>anban: Commercial </a:t>
            </a:r>
            <a:br>
              <a:rPr lang="en-US" b="0" dirty="0">
                <a:uFillTx/>
              </a:rPr>
            </a:br>
            <a:r>
              <a:rPr lang="en-US" b="0" dirty="0">
                <a:uFillTx/>
              </a:rPr>
              <a:t>book/website.</a:t>
            </a:r>
          </a:p>
          <a:p>
            <a:pPr lvl="1"/>
            <a:r>
              <a:rPr lang="en-US" b="0" dirty="0">
                <a:uFillTx/>
              </a:rPr>
              <a:t>Useful, but not necessary.</a:t>
            </a:r>
          </a:p>
        </p:txBody>
      </p:sp>
      <p:pic>
        <p:nvPicPr>
          <p:cNvPr id="5" name="Picture 4"/>
          <p:cNvPicPr>
            <a:picLocks noChangeAspect="1"/>
          </p:cNvPicPr>
          <p:nvPr/>
        </p:nvPicPr>
        <p:blipFill>
          <a:blip r:embed="rId2"/>
          <a:stretch>
            <a:fillRect/>
          </a:stretch>
        </p:blipFill>
        <p:spPr>
          <a:xfrm>
            <a:off x="8315357" y="1722169"/>
            <a:ext cx="2445608" cy="3243089"/>
          </a:xfrm>
          <a:prstGeom prst="rect">
            <a:avLst/>
          </a:prstGeom>
        </p:spPr>
      </p:pic>
      <p:sp>
        <p:nvSpPr>
          <p:cNvPr id="6" name="TextBox 5"/>
          <p:cNvSpPr txBox="1">
            <a:spLocks/>
          </p:cNvSpPr>
          <p:nvPr/>
        </p:nvSpPr>
        <p:spPr>
          <a:xfrm>
            <a:off x="7741850" y="5128736"/>
            <a:ext cx="359262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b="0" dirty="0">
                <a:uFillTx/>
              </a:rPr>
              <a:t>http://www.personalkanban.com</a:t>
            </a:r>
          </a:p>
        </p:txBody>
      </p:sp>
      <p:sp>
        <p:nvSpPr>
          <p:cNvPr id="7" name="TextBox 6">
            <a:extLst>
              <a:ext uri="{FF2B5EF4-FFF2-40B4-BE49-F238E27FC236}">
                <a16:creationId xmlns:a16="http://schemas.microsoft.com/office/drawing/2014/main" id="{4E716A06-F5DC-5146-9220-D875A8EB8963}"/>
              </a:ext>
            </a:extLst>
          </p:cNvPr>
          <p:cNvSpPr txBox="1">
            <a:spLocks/>
          </p:cNvSpPr>
          <p:nvPr/>
        </p:nvSpPr>
        <p:spPr>
          <a:xfrm>
            <a:off x="346193" y="5572509"/>
            <a:ext cx="6277944"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https://</a:t>
            </a:r>
            <a:r>
              <a:rPr lang="en-US" dirty="0" err="1"/>
              <a:t>bssw.io</a:t>
            </a:r>
            <a:r>
              <a:rPr lang="en-US" dirty="0"/>
              <a:t>/items/using-personal-</a:t>
            </a:r>
            <a:r>
              <a:rPr lang="en-US" dirty="0" err="1"/>
              <a:t>kanban</a:t>
            </a:r>
            <a:r>
              <a:rPr lang="en-US" dirty="0"/>
              <a:t>-for-productivity</a:t>
            </a:r>
            <a:endParaRPr lang="en-US" b="0" dirty="0">
              <a:uFillTx/>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 tools</a:t>
            </a:r>
          </a:p>
        </p:txBody>
      </p:sp>
      <p:sp>
        <p:nvSpPr>
          <p:cNvPr id="3" name="Content Placeholder 2"/>
          <p:cNvSpPr>
            <a:spLocks noGrp="1"/>
          </p:cNvSpPr>
          <p:nvPr>
            <p:ph idx="1"/>
          </p:nvPr>
        </p:nvSpPr>
        <p:spPr>
          <a:xfrm>
            <a:off x="365760" y="1205537"/>
            <a:ext cx="11369809" cy="4047778"/>
          </a:xfrm>
        </p:spPr>
        <p:txBody>
          <a:bodyPr/>
          <a:lstStyle/>
          <a:p>
            <a:r>
              <a:rPr lang="en-US" b="0" dirty="0">
                <a:uFillTx/>
              </a:rPr>
              <a:t>Wall, whiteboard, blackboard: Basic approach.</a:t>
            </a:r>
          </a:p>
          <a:p>
            <a:r>
              <a:rPr lang="en-US" b="0" dirty="0">
                <a:uFillTx/>
              </a:rPr>
              <a:t>Software, cloud-based:</a:t>
            </a:r>
          </a:p>
          <a:p>
            <a:pPr lvl="1"/>
            <a:r>
              <a:rPr lang="en-US" b="0" dirty="0">
                <a:uFillTx/>
              </a:rPr>
              <a:t>Trello, JIRA, GitHub Issues &amp; Project Board.</a:t>
            </a:r>
          </a:p>
          <a:p>
            <a:pPr lvl="1"/>
            <a:r>
              <a:rPr lang="en-US" b="0" dirty="0">
                <a:uFillTx/>
              </a:rPr>
              <a:t>Many more.</a:t>
            </a:r>
          </a:p>
          <a:p>
            <a:r>
              <a:rPr lang="en-US" b="0" dirty="0">
                <a:uFillTx/>
              </a:rPr>
              <a:t>I use Trello (browser, Android, iPhone, iPad).</a:t>
            </a:r>
          </a:p>
          <a:p>
            <a:pPr lvl="1"/>
            <a:r>
              <a:rPr lang="en-US" b="0" dirty="0">
                <a:uFillTx/>
              </a:rPr>
              <a:t>Can add, view, update, anytime, anywhere.</a:t>
            </a:r>
          </a:p>
          <a:p>
            <a:pPr lvl="1"/>
            <a:r>
              <a:rPr lang="en-US" dirty="0">
                <a:uFillTx/>
              </a:rPr>
              <a:t>Different boards for different contexts</a:t>
            </a:r>
          </a:p>
          <a:p>
            <a:pPr lvl="2"/>
            <a:r>
              <a:rPr lang="en-US" dirty="0">
                <a:uFillTx/>
              </a:rPr>
              <a:t>Effective when people are split on multiple projects</a:t>
            </a:r>
          </a:p>
          <a:p>
            <a:pPr lvl="2"/>
            <a:endParaRPr lang="en-US" b="0" dirty="0">
              <a:uFillTx/>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Patricia A. Grubel, Rinku K. Gupta, and Gregory R. Watson, Better Scientific Software tutorial, in the International Conference for High-Performance Computing, Networking, Storage, and Analysis (SC21), St. Louis, MO, USA and online, 2021. DOI: </a:t>
            </a:r>
            <a:r>
              <a:rPr lang="en-US" sz="1600" b="1" dirty="0">
                <a:hlinkClick r:id="rId4"/>
              </a:rPr>
              <a:t>10.6084/m9.figshare.16556628</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Big question: How many tasks?</a:t>
            </a:r>
          </a:p>
        </p:txBody>
      </p:sp>
      <p:sp>
        <p:nvSpPr>
          <p:cNvPr id="3" name="Content Placeholder 2"/>
          <p:cNvSpPr>
            <a:spLocks noGrp="1"/>
          </p:cNvSpPr>
          <p:nvPr>
            <p:ph idx="1"/>
          </p:nvPr>
        </p:nvSpPr>
        <p:spPr>
          <a:xfrm>
            <a:off x="365760" y="1124465"/>
            <a:ext cx="11369809" cy="4831491"/>
          </a:xfrm>
        </p:spPr>
        <p:txBody>
          <a:bodyPr>
            <a:normAutofit/>
          </a:bodyPr>
          <a:lstStyle/>
          <a:p>
            <a:r>
              <a:rPr lang="en-US" sz="2000" dirty="0"/>
              <a:t>No single answer. Choose something and adjust from there.</a:t>
            </a:r>
            <a:endParaRPr lang="en-US" sz="2000" b="0" dirty="0">
              <a:uFillTx/>
            </a:endParaRPr>
          </a:p>
          <a:p>
            <a:r>
              <a:rPr lang="en-US" sz="2000" b="0" dirty="0">
                <a:uFillTx/>
              </a:rPr>
              <a:t>Personal Kanban approach: Start with 2 or 3</a:t>
            </a:r>
            <a:r>
              <a:rPr lang="en-US" sz="2000" dirty="0"/>
              <a:t>.</a:t>
            </a:r>
            <a:endParaRPr lang="en-US" sz="2000" b="0" dirty="0">
              <a:uFillTx/>
            </a:endParaRPr>
          </a:p>
          <a:p>
            <a:r>
              <a:rPr lang="en-US" sz="2000" b="0" dirty="0">
                <a:uFillTx/>
              </a:rPr>
              <a:t>Use a freeway traffic analogy:</a:t>
            </a:r>
          </a:p>
          <a:p>
            <a:pPr lvl="1"/>
            <a:r>
              <a:rPr lang="en-US" sz="1800" b="0" dirty="0">
                <a:uFillTx/>
              </a:rPr>
              <a:t>Does traffic flow best when fully packed?  No.</a:t>
            </a:r>
          </a:p>
          <a:p>
            <a:pPr lvl="1"/>
            <a:r>
              <a:rPr lang="en-US" sz="1800" b="0" dirty="0">
                <a:uFillTx/>
              </a:rPr>
              <a:t>Same thing with your effectiveness.</a:t>
            </a:r>
          </a:p>
          <a:p>
            <a:r>
              <a:rPr lang="en-US" sz="2000" b="0" dirty="0">
                <a:uFillTx/>
              </a:rPr>
              <a:t>Spend time consulting board regularly.</a:t>
            </a:r>
          </a:p>
          <a:p>
            <a:pPr lvl="1"/>
            <a:r>
              <a:rPr lang="en-US" sz="1800" b="0" dirty="0">
                <a:uFillTx/>
              </a:rPr>
              <a:t>Brings focus.</a:t>
            </a:r>
          </a:p>
          <a:p>
            <a:pPr lvl="1"/>
            <a:r>
              <a:rPr lang="en-US" sz="1800" b="0" dirty="0">
                <a:uFillTx/>
              </a:rPr>
              <a:t>Enables reflection, retrospection.</a:t>
            </a:r>
          </a:p>
          <a:p>
            <a:pPr lvl="1"/>
            <a:r>
              <a:rPr lang="en-US" sz="1800" b="0" dirty="0">
                <a:uFillTx/>
              </a:rPr>
              <a:t>Use slack time effectively.</a:t>
            </a:r>
          </a:p>
          <a:p>
            <a:pPr lvl="1"/>
            <a:r>
              <a:rPr lang="en-US" sz="1800" u="sng" dirty="0">
                <a:uFillTx/>
              </a:rPr>
              <a:t>When you get out of the habit, start up again</a:t>
            </a:r>
            <a:r>
              <a:rPr lang="en-US" sz="1800" dirty="0">
                <a:uFillTx/>
              </a:rPr>
              <a:t>.</a:t>
            </a:r>
          </a:p>
          <a:p>
            <a:pPr lvl="1"/>
            <a:r>
              <a:rPr lang="en-US" sz="1800" b="0" dirty="0">
                <a:uFillTx/>
              </a:rPr>
              <a:t>Steers towards previously started tasks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uFillTx/>
              </a:rPr>
              <a:t>Importance of “In Progress” concept for you</a:t>
            </a:r>
          </a:p>
        </p:txBody>
      </p:sp>
      <p:sp>
        <p:nvSpPr>
          <p:cNvPr id="3" name="Content Placeholder 2"/>
          <p:cNvSpPr>
            <a:spLocks noGrp="1"/>
          </p:cNvSpPr>
          <p:nvPr>
            <p:ph idx="1"/>
          </p:nvPr>
        </p:nvSpPr>
        <p:spPr>
          <a:xfrm>
            <a:off x="470840" y="1100234"/>
            <a:ext cx="8868504" cy="4983892"/>
          </a:xfrm>
        </p:spPr>
        <p:txBody>
          <a:bodyPr/>
          <a:lstStyle/>
          <a:p>
            <a:r>
              <a:rPr lang="en-US" sz="2800" b="0" dirty="0">
                <a:uFillTx/>
              </a:rPr>
              <a:t>Junior community members: </a:t>
            </a:r>
          </a:p>
          <a:p>
            <a:pPr lvl="1"/>
            <a:r>
              <a:rPr lang="en-US" sz="2400" b="0" dirty="0">
                <a:uFillTx/>
              </a:rPr>
              <a:t>Less control over tasks.</a:t>
            </a:r>
          </a:p>
          <a:p>
            <a:pPr lvl="1"/>
            <a:r>
              <a:rPr lang="en-US" sz="2400" b="0" dirty="0">
                <a:uFillTx/>
              </a:rPr>
              <a:t>Given by supervisor.</a:t>
            </a:r>
          </a:p>
          <a:p>
            <a:r>
              <a:rPr lang="en-US" sz="2800" b="0" dirty="0">
                <a:uFillTx/>
              </a:rPr>
              <a:t>In Progress column: Protects you.</a:t>
            </a:r>
          </a:p>
          <a:p>
            <a:pPr lvl="1"/>
            <a:r>
              <a:rPr lang="en-US" sz="2400" b="0" dirty="0">
                <a:uFillTx/>
              </a:rPr>
              <a:t>If asked to take on another task, respond:</a:t>
            </a:r>
          </a:p>
          <a:p>
            <a:pPr lvl="2"/>
            <a:r>
              <a:rPr lang="en-US" sz="2000" b="0" dirty="0">
                <a:uFillTx/>
              </a:rPr>
              <a:t>Is this important enough to</a:t>
            </a:r>
          </a:p>
          <a:p>
            <a:pPr lvl="3"/>
            <a:r>
              <a:rPr lang="en-US" sz="2000" dirty="0">
                <a:uFillTx/>
              </a:rPr>
              <a:t>back-burner a, b, and c?</a:t>
            </a:r>
            <a:endParaRPr lang="en-US" sz="2000" b="0" dirty="0">
              <a:uFillTx/>
            </a:endParaRPr>
          </a:p>
          <a:p>
            <a:pPr lvl="3"/>
            <a:r>
              <a:rPr lang="en-US" sz="2000" b="0" dirty="0">
                <a:uFillTx/>
              </a:rPr>
              <a:t>become less efficient?</a:t>
            </a:r>
          </a:p>
          <a:p>
            <a:pPr lvl="2"/>
            <a:r>
              <a:rPr lang="en-US" sz="2000" b="0" dirty="0">
                <a:uFillTx/>
              </a:rPr>
              <a:t>Sometimes it is.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Building on Kanban</a:t>
            </a:r>
          </a:p>
        </p:txBody>
      </p:sp>
      <p:sp>
        <p:nvSpPr>
          <p:cNvPr id="3" name="Content Placeholder 2"/>
          <p:cNvSpPr>
            <a:spLocks noGrp="1"/>
          </p:cNvSpPr>
          <p:nvPr>
            <p:ph idx="1"/>
          </p:nvPr>
        </p:nvSpPr>
        <p:spPr>
          <a:xfrm>
            <a:off x="365760" y="1137138"/>
            <a:ext cx="11369809" cy="4047778"/>
          </a:xfrm>
        </p:spPr>
        <p:txBody>
          <a:bodyPr/>
          <a:lstStyle/>
          <a:p>
            <a:r>
              <a:rPr lang="en-US" dirty="0">
                <a:uFillTx/>
              </a:rPr>
              <a:t>Focus: Solve issues!</a:t>
            </a:r>
          </a:p>
          <a:p>
            <a:pPr lvl="1"/>
            <a:r>
              <a:rPr lang="en-US" dirty="0">
                <a:uFillTx/>
              </a:rPr>
              <a:t>(not add process)</a:t>
            </a:r>
          </a:p>
          <a:p>
            <a:r>
              <a:rPr lang="en-US" dirty="0">
                <a:uFillTx/>
              </a:rPr>
              <a:t>15 minute stand-ups</a:t>
            </a:r>
          </a:p>
          <a:p>
            <a:pPr lvl="1"/>
            <a:r>
              <a:rPr lang="en-US" dirty="0">
                <a:uFillTx/>
              </a:rPr>
              <a:t>Maybe not daily</a:t>
            </a:r>
          </a:p>
          <a:p>
            <a:r>
              <a:rPr lang="en-US" dirty="0">
                <a:uFillTx/>
              </a:rPr>
              <a:t>Planning meetings</a:t>
            </a:r>
          </a:p>
          <a:p>
            <a:r>
              <a:rPr lang="en-US" dirty="0">
                <a:uFillTx/>
              </a:rPr>
              <a:t>Retrospectives</a:t>
            </a:r>
          </a:p>
          <a:p>
            <a:r>
              <a:rPr lang="en-US" dirty="0">
                <a:uFillTx/>
              </a:rPr>
              <a:t>Scrum Master</a:t>
            </a:r>
          </a:p>
          <a:p>
            <a:r>
              <a:rPr lang="en-US" dirty="0">
                <a:uFillTx/>
              </a:rPr>
              <a:t>Product Owner</a:t>
            </a:r>
          </a:p>
          <a:p>
            <a:r>
              <a:rPr lang="en-US" b="1" dirty="0">
                <a:uFillTx/>
              </a:rPr>
              <a:t>Epic, story, task</a:t>
            </a:r>
          </a:p>
          <a:p>
            <a:r>
              <a:rPr lang="en-US" dirty="0">
                <a:uFillTx/>
              </a:rPr>
              <a:t>Definition of Done</a:t>
            </a:r>
          </a:p>
        </p:txBody>
      </p:sp>
      <p:pic>
        <p:nvPicPr>
          <p:cNvPr id="1026" name="Picture 2" descr="Building Blocks, Toys, Play, Abc, 123, Cubes, Dices"/>
          <p:cNvPicPr>
            <a:picLocks noChangeAspect="1" noChangeArrowheads="1"/>
          </p:cNvPicPr>
          <p:nvPr/>
        </p:nvPicPr>
        <p:blipFill>
          <a:blip r:embed="rId2"/>
          <a:srcRect/>
          <a:stretch>
            <a:fillRect/>
          </a:stretch>
        </p:blipFill>
        <p:spPr bwMode="auto">
          <a:xfrm>
            <a:off x="5134937" y="1688129"/>
            <a:ext cx="5283239" cy="3945988"/>
          </a:xfrm>
          <a:prstGeom prst="rect">
            <a:avLst/>
          </a:prstGeom>
          <a:noFill/>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Building on Kanban</a:t>
            </a:r>
          </a:p>
        </p:txBody>
      </p:sp>
      <p:sp>
        <p:nvSpPr>
          <p:cNvPr id="3" name="Content Placeholder 2"/>
          <p:cNvSpPr>
            <a:spLocks noGrp="1"/>
          </p:cNvSpPr>
          <p:nvPr>
            <p:ph idx="1"/>
          </p:nvPr>
        </p:nvSpPr>
        <p:spPr>
          <a:xfrm>
            <a:off x="365760" y="1155469"/>
            <a:ext cx="11369809" cy="4047778"/>
          </a:xfrm>
        </p:spPr>
        <p:txBody>
          <a:bodyPr/>
          <a:lstStyle/>
          <a:p>
            <a:r>
              <a:rPr lang="en-US" sz="2800" dirty="0">
                <a:uFillTx/>
              </a:rPr>
              <a:t>Epic, Story, Task</a:t>
            </a:r>
          </a:p>
          <a:p>
            <a:pPr lvl="1"/>
            <a:r>
              <a:rPr lang="en-US" sz="2400" dirty="0">
                <a:uFillTx/>
              </a:rPr>
              <a:t>Formal or informal</a:t>
            </a:r>
          </a:p>
          <a:p>
            <a:pPr lvl="1"/>
            <a:r>
              <a:rPr lang="en-US" sz="2400" dirty="0">
                <a:uFillTx/>
              </a:rPr>
              <a:t>Start with high-level requirements</a:t>
            </a:r>
          </a:p>
          <a:p>
            <a:pPr lvl="1"/>
            <a:r>
              <a:rPr lang="en-US" sz="2400" dirty="0">
                <a:uFillTx/>
              </a:rPr>
              <a:t>Break down and refine </a:t>
            </a:r>
            <a:r>
              <a:rPr lang="en-US" sz="2400" u="sng" dirty="0">
                <a:uFillTx/>
              </a:rPr>
              <a:t>when and as needed</a:t>
            </a:r>
          </a:p>
          <a:p>
            <a:pPr lvl="2"/>
            <a:r>
              <a:rPr lang="en-US" dirty="0">
                <a:uFillTx/>
              </a:rPr>
              <a:t>Close to when the work will be done</a:t>
            </a:r>
          </a:p>
          <a:p>
            <a:pPr lvl="2"/>
            <a:r>
              <a:rPr lang="en-US" dirty="0">
                <a:uFillTx/>
              </a:rPr>
              <a:t>Only for work that will take place</a:t>
            </a:r>
          </a:p>
          <a:p>
            <a:pPr lvl="2"/>
            <a:r>
              <a:rPr lang="en-US" dirty="0"/>
              <a:t>Can be valuable for estimating</a:t>
            </a:r>
          </a:p>
          <a:p>
            <a:pPr lvl="2"/>
            <a:r>
              <a:rPr lang="en-US" dirty="0"/>
              <a:t>There is no “correct” level of granularity</a:t>
            </a:r>
            <a:endParaRPr lang="en-US" dirty="0">
              <a:uFillTx/>
            </a:endParaRPr>
          </a:p>
          <a:p>
            <a:pPr lvl="1"/>
            <a:r>
              <a:rPr lang="en-US" sz="2400" dirty="0"/>
              <a:t>Epics are very high level objectives</a:t>
            </a:r>
          </a:p>
          <a:p>
            <a:pPr lvl="1"/>
            <a:r>
              <a:rPr lang="en-US" sz="2400" dirty="0">
                <a:uFillTx/>
              </a:rPr>
              <a:t>Stories should represent an increment of value to the customer</a:t>
            </a:r>
          </a:p>
          <a:p>
            <a:pPr lvl="2"/>
            <a:r>
              <a:rPr lang="en-US" dirty="0">
                <a:uFillTx/>
              </a:rPr>
              <a:t>”Done” cr</a:t>
            </a:r>
            <a:r>
              <a:rPr lang="en-US" dirty="0"/>
              <a:t>iteria – understandable to user</a:t>
            </a:r>
            <a:endParaRPr lang="en-US" dirty="0">
              <a:uFillTx/>
            </a:endParaRPr>
          </a:p>
          <a:p>
            <a:pPr lvl="1"/>
            <a:r>
              <a:rPr lang="en-US" sz="2400" dirty="0"/>
              <a:t>Tasks are the steps necessary to complete a story</a:t>
            </a:r>
          </a:p>
          <a:p>
            <a:pPr lvl="2"/>
            <a:r>
              <a:rPr lang="en-US" dirty="0">
                <a:uFillTx/>
              </a:rPr>
              <a:t>May not individually provide value to the customer</a:t>
            </a:r>
            <a:endParaRPr lang="en-US" sz="2800" dirty="0">
              <a:uFillTx/>
            </a:endParaRPr>
          </a:p>
          <a:p>
            <a:pPr lvl="3"/>
            <a:endParaRPr lang="en-US" sz="1800" dirty="0">
              <a:uFillTx/>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D211E-CA7D-3741-9DDB-791E83480980}"/>
              </a:ext>
            </a:extLst>
          </p:cNvPr>
          <p:cNvSpPr>
            <a:spLocks noGrp="1"/>
          </p:cNvSpPr>
          <p:nvPr>
            <p:ph type="title"/>
          </p:nvPr>
        </p:nvSpPr>
        <p:spPr/>
        <p:txBody>
          <a:bodyPr/>
          <a:lstStyle/>
          <a:p>
            <a:r>
              <a:rPr lang="en-US" dirty="0"/>
              <a:t>Building on Kanban</a:t>
            </a:r>
          </a:p>
        </p:txBody>
      </p:sp>
      <p:sp>
        <p:nvSpPr>
          <p:cNvPr id="3" name="Content Placeholder 2">
            <a:extLst>
              <a:ext uri="{FF2B5EF4-FFF2-40B4-BE49-F238E27FC236}">
                <a16:creationId xmlns:a16="http://schemas.microsoft.com/office/drawing/2014/main" id="{FCD8A8D0-D70B-E641-B4D6-F8F0361C4C95}"/>
              </a:ext>
            </a:extLst>
          </p:cNvPr>
          <p:cNvSpPr>
            <a:spLocks noGrp="1"/>
          </p:cNvSpPr>
          <p:nvPr>
            <p:ph idx="1"/>
          </p:nvPr>
        </p:nvSpPr>
        <p:spPr>
          <a:xfrm>
            <a:off x="365760" y="1325880"/>
            <a:ext cx="11369809" cy="4047778"/>
          </a:xfrm>
        </p:spPr>
        <p:txBody>
          <a:bodyPr/>
          <a:lstStyle/>
          <a:p>
            <a:r>
              <a:rPr lang="en-US" sz="2800" dirty="0"/>
              <a:t>User stories (optional)</a:t>
            </a:r>
          </a:p>
          <a:p>
            <a:pPr lvl="1"/>
            <a:r>
              <a:rPr lang="en-US" dirty="0"/>
              <a:t>Form: </a:t>
            </a:r>
            <a:r>
              <a:rPr lang="en-US" dirty="0">
                <a:solidFill>
                  <a:srgbClr val="FF0000"/>
                </a:solidFill>
              </a:rPr>
              <a:t>As a</a:t>
            </a:r>
            <a:r>
              <a:rPr lang="en-US" dirty="0"/>
              <a:t> &lt;stakeholder&gt;, </a:t>
            </a:r>
            <a:r>
              <a:rPr lang="en-US" dirty="0">
                <a:solidFill>
                  <a:srgbClr val="FF0000"/>
                </a:solidFill>
              </a:rPr>
              <a:t>I want </a:t>
            </a:r>
            <a:r>
              <a:rPr lang="en-US" dirty="0"/>
              <a:t>&lt;describe what is needed&gt; </a:t>
            </a:r>
            <a:r>
              <a:rPr lang="en-US" dirty="0">
                <a:solidFill>
                  <a:srgbClr val="FF0000"/>
                </a:solidFill>
              </a:rPr>
              <a:t>so that </a:t>
            </a:r>
            <a:r>
              <a:rPr lang="en-US" dirty="0"/>
              <a:t>&lt;why do you want this?&gt;</a:t>
            </a:r>
          </a:p>
          <a:p>
            <a:pPr lvl="1"/>
            <a:r>
              <a:rPr lang="en-US" dirty="0"/>
              <a:t>Can be useful to improve communication and requirements elicitation</a:t>
            </a:r>
          </a:p>
          <a:p>
            <a:r>
              <a:rPr lang="en-US" sz="2800" dirty="0"/>
              <a:t>In heat example:</a:t>
            </a:r>
          </a:p>
          <a:p>
            <a:pPr lvl="1"/>
            <a:r>
              <a:rPr lang="en-US" sz="2400" dirty="0"/>
              <a:t>User stories collected</a:t>
            </a:r>
          </a:p>
          <a:p>
            <a:pPr lvl="2"/>
            <a:r>
              <a:rPr lang="en-US" dirty="0">
                <a:solidFill>
                  <a:srgbClr val="FF0000"/>
                </a:solidFill>
              </a:rPr>
              <a:t>As a</a:t>
            </a:r>
            <a:r>
              <a:rPr lang="en-US" dirty="0"/>
              <a:t> developer, </a:t>
            </a:r>
            <a:r>
              <a:rPr lang="en-US" dirty="0">
                <a:solidFill>
                  <a:srgbClr val="FF0000"/>
                </a:solidFill>
              </a:rPr>
              <a:t>I want </a:t>
            </a:r>
            <a:r>
              <a:rPr lang="en-US" dirty="0"/>
              <a:t>to modularize the heat equation utilities </a:t>
            </a:r>
            <a:r>
              <a:rPr lang="en-US" dirty="0">
                <a:solidFill>
                  <a:srgbClr val="FF0000"/>
                </a:solidFill>
              </a:rPr>
              <a:t>so that </a:t>
            </a:r>
            <a:r>
              <a:rPr lang="en-US" dirty="0"/>
              <a:t>I can more easily make use of the utilities for other projects.</a:t>
            </a:r>
          </a:p>
          <a:p>
            <a:pPr lvl="2"/>
            <a:r>
              <a:rPr lang="en-US" dirty="0">
                <a:solidFill>
                  <a:srgbClr val="FF0000"/>
                </a:solidFill>
              </a:rPr>
              <a:t>As a</a:t>
            </a:r>
            <a:r>
              <a:rPr lang="en-US" dirty="0"/>
              <a:t> developer, </a:t>
            </a:r>
            <a:r>
              <a:rPr lang="en-US" dirty="0">
                <a:solidFill>
                  <a:srgbClr val="FF0000"/>
                </a:solidFill>
              </a:rPr>
              <a:t>I want </a:t>
            </a:r>
            <a:r>
              <a:rPr lang="en-US" dirty="0"/>
              <a:t>to be able to use multiple integration functions easily </a:t>
            </a:r>
            <a:r>
              <a:rPr lang="en-US" dirty="0">
                <a:solidFill>
                  <a:srgbClr val="FF0000"/>
                </a:solidFill>
              </a:rPr>
              <a:t>so that </a:t>
            </a:r>
            <a:r>
              <a:rPr lang="en-US" dirty="0"/>
              <a:t>I can utilize the function best suited for the problem I am solving.</a:t>
            </a:r>
          </a:p>
        </p:txBody>
      </p:sp>
    </p:spTree>
    <p:extLst>
      <p:ext uri="{BB962C8B-B14F-4D97-AF65-F5344CB8AC3E}">
        <p14:creationId xmlns:p14="http://schemas.microsoft.com/office/powerpoint/2010/main" val="105170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0A4EA-6498-624D-8957-1ED63F5EF7E2}"/>
              </a:ext>
            </a:extLst>
          </p:cNvPr>
          <p:cNvSpPr>
            <a:spLocks noGrp="1"/>
          </p:cNvSpPr>
          <p:nvPr>
            <p:ph type="title"/>
          </p:nvPr>
        </p:nvSpPr>
        <p:spPr/>
        <p:txBody>
          <a:bodyPr/>
          <a:lstStyle/>
          <a:p>
            <a:r>
              <a:rPr lang="en-US" dirty="0"/>
              <a:t>Building on Kanban</a:t>
            </a:r>
          </a:p>
        </p:txBody>
      </p:sp>
      <p:sp>
        <p:nvSpPr>
          <p:cNvPr id="3" name="Content Placeholder 2">
            <a:extLst>
              <a:ext uri="{FF2B5EF4-FFF2-40B4-BE49-F238E27FC236}">
                <a16:creationId xmlns:a16="http://schemas.microsoft.com/office/drawing/2014/main" id="{AF99CEBB-4C17-F54B-A772-FDF36B760952}"/>
              </a:ext>
            </a:extLst>
          </p:cNvPr>
          <p:cNvSpPr>
            <a:spLocks noGrp="1"/>
          </p:cNvSpPr>
          <p:nvPr>
            <p:ph idx="1"/>
          </p:nvPr>
        </p:nvSpPr>
        <p:spPr>
          <a:xfrm>
            <a:off x="365760" y="1325880"/>
            <a:ext cx="11369809" cy="4047778"/>
          </a:xfrm>
        </p:spPr>
        <p:txBody>
          <a:bodyPr/>
          <a:lstStyle/>
          <a:p>
            <a:r>
              <a:rPr lang="en-US" sz="2400" dirty="0"/>
              <a:t>Epic (derived from user stories): Refactor code for enhanced modularity</a:t>
            </a:r>
          </a:p>
          <a:p>
            <a:pPr lvl="1"/>
            <a:r>
              <a:rPr lang="en-US" sz="2000" dirty="0"/>
              <a:t>Description: The heat equation code needs refactoring to improve modularity. Specifically, there are utilities that could be generalized and used with for other applications. Also, the integration function is currently hard-coded. In the future, we want to use alternative integration functions, so we should generalize the interface for this function.</a:t>
            </a:r>
          </a:p>
          <a:p>
            <a:pPr lvl="2"/>
            <a:r>
              <a:rPr lang="en-US" sz="1800" dirty="0"/>
              <a:t>Story 1: Separate out utilities</a:t>
            </a:r>
          </a:p>
          <a:p>
            <a:pPr lvl="2"/>
            <a:r>
              <a:rPr lang="en-US" sz="1800" dirty="0"/>
              <a:t>Story 2: Separate out integration function</a:t>
            </a:r>
          </a:p>
          <a:p>
            <a:pPr marL="346075" lvl="1" indent="0">
              <a:buNone/>
            </a:pPr>
            <a:endParaRPr lang="en-US" sz="2200" dirty="0"/>
          </a:p>
          <a:p>
            <a:r>
              <a:rPr lang="en-US" sz="2600" dirty="0"/>
              <a:t>This idea needs to be socialized with stakeholders</a:t>
            </a:r>
          </a:p>
          <a:p>
            <a:r>
              <a:rPr lang="en-US" sz="2600" dirty="0"/>
              <a:t>No staffing/funding currently available</a:t>
            </a:r>
          </a:p>
          <a:p>
            <a:endParaRPr lang="en-US" dirty="0"/>
          </a:p>
        </p:txBody>
      </p:sp>
    </p:spTree>
    <p:extLst>
      <p:ext uri="{BB962C8B-B14F-4D97-AF65-F5344CB8AC3E}">
        <p14:creationId xmlns:p14="http://schemas.microsoft.com/office/powerpoint/2010/main" val="1403138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Samples from Collegeville Org: Kanban Board</a:t>
            </a:r>
          </a:p>
        </p:txBody>
      </p:sp>
      <p:pic>
        <p:nvPicPr>
          <p:cNvPr id="5" name="Picture 4"/>
          <p:cNvPicPr>
            <a:picLocks noChangeAspect="1"/>
          </p:cNvPicPr>
          <p:nvPr/>
        </p:nvPicPr>
        <p:blipFill>
          <a:blip r:embed="rId2"/>
          <a:stretch>
            <a:fillRect/>
          </a:stretch>
        </p:blipFill>
        <p:spPr>
          <a:xfrm>
            <a:off x="408696" y="1055078"/>
            <a:ext cx="11186403" cy="483772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 in GitHub</a:t>
            </a:r>
          </a:p>
        </p:txBody>
      </p:sp>
      <p:sp>
        <p:nvSpPr>
          <p:cNvPr id="3" name="Content Placeholder 2"/>
          <p:cNvSpPr>
            <a:spLocks noGrp="1"/>
          </p:cNvSpPr>
          <p:nvPr>
            <p:ph idx="1"/>
          </p:nvPr>
        </p:nvSpPr>
        <p:spPr>
          <a:xfrm>
            <a:off x="365760" y="1235612"/>
            <a:ext cx="11369809" cy="4047778"/>
          </a:xfrm>
        </p:spPr>
        <p:txBody>
          <a:bodyPr/>
          <a:lstStyle/>
          <a:p>
            <a:r>
              <a:rPr lang="en-US" dirty="0">
                <a:uFillTx/>
              </a:rPr>
              <a:t>GitHub supports </a:t>
            </a:r>
            <a:r>
              <a:rPr lang="en-US" u="sng" dirty="0">
                <a:uFillTx/>
              </a:rPr>
              <a:t>basic</a:t>
            </a:r>
            <a:r>
              <a:rPr lang="en-US" dirty="0">
                <a:uFillTx/>
              </a:rPr>
              <a:t> Agile development workflows</a:t>
            </a:r>
          </a:p>
          <a:p>
            <a:pPr lvl="1"/>
            <a:r>
              <a:rPr lang="en-US" dirty="0">
                <a:uFillTx/>
              </a:rPr>
              <a:t>Filing issues</a:t>
            </a:r>
          </a:p>
          <a:p>
            <a:pPr lvl="2"/>
            <a:r>
              <a:rPr lang="en-US" dirty="0">
                <a:uFillTx/>
              </a:rPr>
              <a:t>@mention</a:t>
            </a:r>
          </a:p>
          <a:p>
            <a:pPr lvl="1"/>
            <a:r>
              <a:rPr lang="en-US" dirty="0">
                <a:uFillTx/>
              </a:rPr>
              <a:t>Kanban board</a:t>
            </a:r>
          </a:p>
          <a:p>
            <a:pPr lvl="1"/>
            <a:r>
              <a:rPr lang="en-US" dirty="0">
                <a:uFillTx/>
              </a:rPr>
              <a:t>Projects</a:t>
            </a:r>
          </a:p>
          <a:p>
            <a:r>
              <a:rPr lang="en-US" dirty="0">
                <a:uFillTx/>
              </a:rPr>
              <a:t>GitHub lacks more advanced features</a:t>
            </a:r>
          </a:p>
          <a:p>
            <a:pPr lvl="1"/>
            <a:r>
              <a:rPr lang="en-US" dirty="0">
                <a:uFillTx/>
              </a:rPr>
              <a:t>Dependencies between issues</a:t>
            </a:r>
          </a:p>
          <a:p>
            <a:pPr lvl="2"/>
            <a:r>
              <a:rPr lang="en-US" dirty="0">
                <a:uFillTx/>
              </a:rPr>
              <a:t>You can reference one issue in another</a:t>
            </a:r>
          </a:p>
          <a:p>
            <a:pPr lvl="1"/>
            <a:r>
              <a:rPr lang="en-US" dirty="0">
                <a:uFillTx/>
              </a:rPr>
              <a:t>Advanced notification schemes</a:t>
            </a:r>
          </a:p>
          <a:p>
            <a:pPr lvl="1"/>
            <a:r>
              <a:rPr lang="en-US" dirty="0">
                <a:uFillTx/>
              </a:rPr>
              <a:t>Custom fields</a:t>
            </a:r>
          </a:p>
          <a:p>
            <a:pPr lvl="2"/>
            <a:r>
              <a:rPr lang="en-US" dirty="0">
                <a:uFillTx/>
              </a:rPr>
              <a:t>You can create custom labels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510909"/>
          </a:xfrm>
        </p:spPr>
        <p:txBody>
          <a:bodyPr/>
          <a:lstStyle/>
          <a:p>
            <a:r>
              <a:rPr lang="en-US" dirty="0">
                <a:uFillTx/>
              </a:rPr>
              <a:t>Building on Kanban</a:t>
            </a:r>
          </a:p>
        </p:txBody>
      </p:sp>
      <p:sp>
        <p:nvSpPr>
          <p:cNvPr id="3" name="Content Placeholder 2"/>
          <p:cNvSpPr>
            <a:spLocks noGrp="1"/>
          </p:cNvSpPr>
          <p:nvPr>
            <p:ph idx="1"/>
          </p:nvPr>
        </p:nvSpPr>
        <p:spPr/>
        <p:txBody>
          <a:bodyPr/>
          <a:lstStyle/>
          <a:p>
            <a:r>
              <a:rPr lang="en-US" dirty="0">
                <a:solidFill>
                  <a:srgbClr val="FF0000"/>
                </a:solidFill>
                <a:uFillTx/>
              </a:rPr>
              <a:t>A-Team Tools</a:t>
            </a:r>
            <a:r>
              <a:rPr lang="en-US" dirty="0">
                <a:uFillTx/>
              </a:rPr>
              <a:t>: A collection of resources for understanding and applying lightweight agile practices to your scientific SW project</a:t>
            </a:r>
          </a:p>
          <a:p>
            <a:pPr lvl="1"/>
            <a:r>
              <a:rPr lang="en-US" dirty="0">
                <a:uFillTx/>
              </a:rPr>
              <a:t>Especially useful for</a:t>
            </a:r>
          </a:p>
          <a:p>
            <a:pPr lvl="2"/>
            <a:r>
              <a:rPr lang="en-US" dirty="0">
                <a:uFillTx/>
              </a:rPr>
              <a:t>Small teams</a:t>
            </a:r>
          </a:p>
          <a:p>
            <a:pPr lvl="2"/>
            <a:r>
              <a:rPr lang="en-US" dirty="0">
                <a:uFillTx/>
              </a:rPr>
              <a:t>Teams of teams</a:t>
            </a:r>
          </a:p>
          <a:p>
            <a:pPr lvl="2"/>
            <a:r>
              <a:rPr lang="en-US" dirty="0">
                <a:uFillTx/>
              </a:rPr>
              <a:t>Teams that frequently have members come and go</a:t>
            </a:r>
            <a:endParaRPr lang="en-US" dirty="0">
              <a:uFillTx/>
              <a:hlinkClick r:id="rId2"/>
            </a:endParaRPr>
          </a:p>
          <a:p>
            <a:pPr lvl="1"/>
            <a:r>
              <a:rPr lang="en-US" dirty="0">
                <a:uFillTx/>
                <a:hlinkClick r:id="rId2"/>
              </a:rPr>
              <a:t>https://betterscientificsoftware.github.io/A-Team-Tools/</a:t>
            </a:r>
            <a:endParaRPr lang="en-US" dirty="0">
              <a:uFillTx/>
            </a:endParaRPr>
          </a:p>
        </p:txBody>
      </p:sp>
      <p:pic>
        <p:nvPicPr>
          <p:cNvPr id="4" name="Picture 3"/>
          <p:cNvPicPr>
            <a:picLocks noChangeAspect="1"/>
          </p:cNvPicPr>
          <p:nvPr/>
        </p:nvPicPr>
        <p:blipFill>
          <a:blip r:embed="rId3"/>
          <a:stretch>
            <a:fillRect/>
          </a:stretch>
        </p:blipFill>
        <p:spPr>
          <a:xfrm>
            <a:off x="8016332" y="2634327"/>
            <a:ext cx="2663444" cy="1141476"/>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464" y="263925"/>
            <a:ext cx="11372473" cy="510909"/>
          </a:xfrm>
        </p:spPr>
        <p:txBody>
          <a:bodyPr/>
          <a:lstStyle/>
          <a:p>
            <a:r>
              <a:rPr lang="en-US" dirty="0">
                <a:uFillTx/>
              </a:rPr>
              <a:t>Other Resources</a:t>
            </a:r>
          </a:p>
        </p:txBody>
      </p:sp>
      <p:sp>
        <p:nvSpPr>
          <p:cNvPr id="3" name="Content Placeholder 2"/>
          <p:cNvSpPr>
            <a:spLocks noGrp="1"/>
          </p:cNvSpPr>
          <p:nvPr>
            <p:ph idx="1"/>
          </p:nvPr>
        </p:nvSpPr>
        <p:spPr>
          <a:xfrm>
            <a:off x="155215" y="1210555"/>
            <a:ext cx="7652569" cy="4047778"/>
          </a:xfrm>
        </p:spPr>
        <p:txBody>
          <a:bodyPr/>
          <a:lstStyle/>
          <a:p>
            <a:r>
              <a:rPr lang="en-US" sz="2000" b="1" dirty="0">
                <a:uFillTx/>
              </a:rPr>
              <a:t>The Agile Samurai: How Agile Masters Deliver Great Software (Pragmatic Programmers), </a:t>
            </a:r>
            <a:r>
              <a:rPr lang="en-US" sz="2000" dirty="0">
                <a:uFillTx/>
              </a:rPr>
              <a:t>Jonathan Rasmusson.  </a:t>
            </a:r>
          </a:p>
          <a:p>
            <a:pPr lvl="1">
              <a:spcBef>
                <a:spcPts val="200"/>
              </a:spcBef>
            </a:pPr>
            <a:r>
              <a:rPr lang="en-US" sz="1800" dirty="0">
                <a:uFillTx/>
                <a:hlinkClick r:id="rId2"/>
              </a:rPr>
              <a:t>http://a.co/eUGIe95</a:t>
            </a:r>
            <a:endParaRPr lang="en-US" sz="1800" dirty="0">
              <a:uFillTx/>
            </a:endParaRPr>
          </a:p>
          <a:p>
            <a:pPr lvl="1">
              <a:spcBef>
                <a:spcPts val="200"/>
              </a:spcBef>
            </a:pPr>
            <a:r>
              <a:rPr lang="en-US" sz="1800" dirty="0">
                <a:uFillTx/>
              </a:rPr>
              <a:t>Excellent, readable book on Agile methodologies.</a:t>
            </a:r>
          </a:p>
          <a:p>
            <a:pPr lvl="1">
              <a:spcBef>
                <a:spcPts val="200"/>
              </a:spcBef>
            </a:pPr>
            <a:r>
              <a:rPr lang="en-US" sz="1800" i="1" dirty="0">
                <a:uFillTx/>
              </a:rPr>
              <a:t>Also available on Audible.</a:t>
            </a:r>
          </a:p>
          <a:p>
            <a:r>
              <a:rPr lang="en-US" sz="2000" b="1" dirty="0">
                <a:uFillTx/>
              </a:rPr>
              <a:t>Code Complete: A Practical Handbook of Software Construction,</a:t>
            </a:r>
            <a:r>
              <a:rPr lang="en-US" sz="2000" dirty="0">
                <a:uFillTx/>
              </a:rPr>
              <a:t> Steve McConnell.</a:t>
            </a:r>
          </a:p>
          <a:p>
            <a:pPr lvl="1">
              <a:spcBef>
                <a:spcPts val="200"/>
              </a:spcBef>
            </a:pPr>
            <a:r>
              <a:rPr lang="en-US" sz="1800" dirty="0">
                <a:uFillTx/>
                <a:hlinkClick r:id="rId3"/>
              </a:rPr>
              <a:t>http://a.co/eEgWvKj</a:t>
            </a:r>
            <a:r>
              <a:rPr lang="en-US" sz="1800" dirty="0">
                <a:uFillTx/>
              </a:rPr>
              <a:t>   </a:t>
            </a:r>
          </a:p>
          <a:p>
            <a:pPr lvl="1">
              <a:spcBef>
                <a:spcPts val="200"/>
              </a:spcBef>
            </a:pPr>
            <a:r>
              <a:rPr lang="en-US" sz="1800" dirty="0">
                <a:uFillTx/>
              </a:rPr>
              <a:t>Great text on software.</a:t>
            </a:r>
          </a:p>
          <a:p>
            <a:pPr lvl="1">
              <a:spcBef>
                <a:spcPts val="200"/>
              </a:spcBef>
            </a:pPr>
            <a:r>
              <a:rPr lang="en-US" sz="1800" i="1" dirty="0">
                <a:uFillTx/>
              </a:rPr>
              <a:t>Construx website has large collection of content.</a:t>
            </a:r>
          </a:p>
          <a:p>
            <a:r>
              <a:rPr lang="en-US" sz="2000" b="1" dirty="0">
                <a:uFillTx/>
              </a:rPr>
              <a:t>More Effective Agile: A Roadmap for Software Leaders, </a:t>
            </a:r>
            <a:r>
              <a:rPr lang="en-US" sz="2000" dirty="0">
                <a:uFillTx/>
              </a:rPr>
              <a:t>Steve McConnell.</a:t>
            </a:r>
          </a:p>
          <a:p>
            <a:pPr lvl="1">
              <a:spcBef>
                <a:spcPts val="200"/>
              </a:spcBef>
            </a:pPr>
            <a:r>
              <a:rPr lang="en-US" sz="1800" dirty="0">
                <a:uFillTx/>
                <a:hlinkClick r:id="rId4"/>
              </a:rPr>
              <a:t>http://a.co/22EPvt6</a:t>
            </a:r>
            <a:endParaRPr lang="en-US" sz="1800" dirty="0">
              <a:uFillTx/>
            </a:endParaRPr>
          </a:p>
          <a:p>
            <a:pPr lvl="1">
              <a:spcBef>
                <a:spcPts val="200"/>
              </a:spcBef>
            </a:pPr>
            <a:r>
              <a:rPr lang="en-US" sz="1800" dirty="0">
                <a:uFillTx/>
              </a:rPr>
              <a:t>New: A realistic view of Agile effectiveness with great advice for project leaders.</a:t>
            </a:r>
          </a:p>
        </p:txBody>
      </p:sp>
      <p:pic>
        <p:nvPicPr>
          <p:cNvPr id="1026" name="Picture 2" descr="https://images-na.ssl-images-amazon.com/images/I/41m2-97wrvL._SX415_BO1,204,203,200_.jpg"/>
          <p:cNvPicPr>
            <a:picLocks noChangeAspect="1" noChangeArrowheads="1"/>
          </p:cNvPicPr>
          <p:nvPr/>
        </p:nvPicPr>
        <p:blipFill>
          <a:blip r:embed="rId5"/>
          <a:srcRect/>
          <a:stretch>
            <a:fillRect/>
          </a:stretch>
        </p:blipFill>
        <p:spPr bwMode="auto">
          <a:xfrm>
            <a:off x="9447740" y="243840"/>
            <a:ext cx="2287829" cy="2743200"/>
          </a:xfrm>
          <a:prstGeom prst="rect">
            <a:avLst/>
          </a:prstGeom>
          <a:noFill/>
          <a:ln>
            <a:solidFill>
              <a:schemeClr val="tx1"/>
            </a:solidFill>
          </a:ln>
          <a:effectLst>
            <a:outerShdw blurRad="50800" dist="38100" dir="2700000" algn="tl" rotWithShape="0">
              <a:srgbClr val="000000">
                <a:alpha val="40000"/>
              </a:srgbClr>
            </a:outerShdw>
          </a:effectLst>
        </p:spPr>
      </p:pic>
      <p:pic>
        <p:nvPicPr>
          <p:cNvPr id="1028" name="Picture 4" descr="https://images-na.ssl-images-amazon.com/images/I/51FUYfErOXL._SX408_BO1,204,203,200_.jpg"/>
          <p:cNvPicPr>
            <a:picLocks noChangeAspect="1" noChangeArrowheads="1"/>
          </p:cNvPicPr>
          <p:nvPr/>
        </p:nvPicPr>
        <p:blipFill>
          <a:blip r:embed="rId6"/>
          <a:srcRect/>
          <a:stretch>
            <a:fillRect/>
          </a:stretch>
        </p:blipFill>
        <p:spPr bwMode="auto">
          <a:xfrm>
            <a:off x="8018329" y="1961966"/>
            <a:ext cx="2249424" cy="2743200"/>
          </a:xfrm>
          <a:prstGeom prst="rect">
            <a:avLst/>
          </a:prstGeom>
          <a:noFill/>
          <a:ln>
            <a:solidFill>
              <a:schemeClr val="tx1"/>
            </a:solidFill>
          </a:ln>
          <a:effectLst>
            <a:outerShdw blurRad="50800" dist="38100" dir="2700000" algn="tl" rotWithShape="0">
              <a:srgbClr val="000000">
                <a:alpha val="40000"/>
              </a:srgbClr>
            </a:outerShdw>
          </a:effectLst>
        </p:spPr>
      </p:pic>
      <p:pic>
        <p:nvPicPr>
          <p:cNvPr id="4" name="Picture 3">
            <a:extLst>
              <a:ext uri="{FF2B5EF4-FFF2-40B4-BE49-F238E27FC236}">
                <a16:creationId xmlns:a16="http://schemas.microsoft.com/office/drawing/2014/main" id="{07A68989-FE78-3943-AEAE-C60E93BCC29F}"/>
              </a:ext>
            </a:extLst>
          </p:cNvPr>
          <p:cNvPicPr>
            <a:picLocks noChangeAspect="1"/>
          </p:cNvPicPr>
          <p:nvPr/>
        </p:nvPicPr>
        <p:blipFill>
          <a:blip r:embed="rId7"/>
          <a:stretch>
            <a:fillRect/>
          </a:stretch>
        </p:blipFill>
        <p:spPr>
          <a:xfrm>
            <a:off x="9868829" y="2992829"/>
            <a:ext cx="1954236" cy="3009765"/>
          </a:xfrm>
          <a:prstGeom prst="rect">
            <a:avLst/>
          </a:prstGeom>
          <a:effectLst>
            <a:outerShdw blurRad="50800" dist="38100" dir="18900000" algn="bl" rotWithShape="0">
              <a:prstClr val="black">
                <a:alpha val="40000"/>
              </a:prst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066B3-A7EF-4937-851F-47BB62B547F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030D910-81CE-4E0B-AB08-7F847797D53C}"/>
              </a:ext>
            </a:extLst>
          </p:cNvPr>
          <p:cNvSpPr>
            <a:spLocks noGrp="1"/>
          </p:cNvSpPr>
          <p:nvPr>
            <p:ph idx="1"/>
          </p:nvPr>
        </p:nvSpPr>
        <p:spPr>
          <a:xfrm>
            <a:off x="365760" y="1250472"/>
            <a:ext cx="11369809" cy="4047778"/>
          </a:xfrm>
        </p:spPr>
        <p:txBody>
          <a:bodyPr/>
          <a:lstStyle/>
          <a:p>
            <a:r>
              <a:rPr lang="en-US" dirty="0"/>
              <a:t>Small Team Models, Challenges</a:t>
            </a:r>
          </a:p>
          <a:p>
            <a:r>
              <a:rPr lang="en-US" dirty="0"/>
              <a:t>Agile workflow management for small teams.</a:t>
            </a:r>
          </a:p>
          <a:p>
            <a:pPr lvl="1"/>
            <a:r>
              <a:rPr lang="en-US" dirty="0"/>
              <a:t>Intro to terminology and approaches</a:t>
            </a:r>
          </a:p>
          <a:p>
            <a:pPr lvl="1"/>
            <a:r>
              <a:rPr lang="en-US" dirty="0"/>
              <a:t>Overview of Kanban</a:t>
            </a:r>
          </a:p>
          <a:p>
            <a:pPr lvl="1"/>
            <a:r>
              <a:rPr lang="en-US" dirty="0"/>
              <a:t>Building on Kanban</a:t>
            </a:r>
          </a:p>
          <a:p>
            <a:pPr lvl="1"/>
            <a:r>
              <a:rPr lang="en-US" dirty="0"/>
              <a:t>Free tools:  Trello, GitHub</a:t>
            </a:r>
          </a:p>
        </p:txBody>
      </p:sp>
    </p:spTree>
    <p:extLst>
      <p:ext uri="{BB962C8B-B14F-4D97-AF65-F5344CB8AC3E}">
        <p14:creationId xmlns:p14="http://schemas.microsoft.com/office/powerpoint/2010/main" val="24810248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C1860-394F-C245-96CA-9DED3DAAF758}"/>
              </a:ext>
            </a:extLst>
          </p:cNvPr>
          <p:cNvSpPr/>
          <p:nvPr/>
        </p:nvSpPr>
        <p:spPr>
          <a:xfrm>
            <a:off x="365760" y="1185650"/>
            <a:ext cx="11151219" cy="4215161"/>
          </a:xfrm>
          <a:prstGeom prst="rect">
            <a:avLst/>
          </a:prstGeom>
          <a:solidFill>
            <a:schemeClr val="accent1">
              <a:lumMod val="40000"/>
              <a:lumOff val="60000"/>
            </a:schemeClr>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t" anchorCtr="0" forceAA="0" compatLnSpc="1">
            <a:prstTxWarp prst="textNoShape">
              <a:avLst/>
            </a:prstTxWarp>
            <a:noAutofit/>
          </a:bodyPr>
          <a:lstStyle/>
          <a:p>
            <a:pPr algn="ctr">
              <a:lnSpc>
                <a:spcPct val="90000"/>
              </a:lnSpc>
            </a:pPr>
            <a:r>
              <a:rPr lang="en-US" sz="2400" b="1" dirty="0">
                <a:solidFill>
                  <a:schemeClr val="tx1"/>
                </a:solidFill>
                <a:uFillTx/>
              </a:rPr>
              <a:t>Scrum team</a:t>
            </a:r>
          </a:p>
        </p:txBody>
      </p:sp>
      <p:sp>
        <p:nvSpPr>
          <p:cNvPr id="2" name="Title 1">
            <a:extLst>
              <a:ext uri="{FF2B5EF4-FFF2-40B4-BE49-F238E27FC236}">
                <a16:creationId xmlns:a16="http://schemas.microsoft.com/office/drawing/2014/main" id="{B4917316-753C-8E4A-A349-65AFE9D5CB5C}"/>
              </a:ext>
            </a:extLst>
          </p:cNvPr>
          <p:cNvSpPr>
            <a:spLocks noGrp="1"/>
          </p:cNvSpPr>
          <p:nvPr>
            <p:ph type="title"/>
          </p:nvPr>
        </p:nvSpPr>
        <p:spPr/>
        <p:txBody>
          <a:bodyPr/>
          <a:lstStyle/>
          <a:p>
            <a:r>
              <a:rPr lang="en-US" dirty="0"/>
              <a:t>A Bit about Scrum: Roles</a:t>
            </a:r>
          </a:p>
        </p:txBody>
      </p:sp>
      <p:graphicFrame>
        <p:nvGraphicFramePr>
          <p:cNvPr id="5" name="Content Placeholder 4">
            <a:extLst>
              <a:ext uri="{FF2B5EF4-FFF2-40B4-BE49-F238E27FC236}">
                <a16:creationId xmlns:a16="http://schemas.microsoft.com/office/drawing/2014/main" id="{855CEB3C-2971-124F-9BF8-FE6C59B63805}"/>
              </a:ext>
            </a:extLst>
          </p:cNvPr>
          <p:cNvGraphicFramePr>
            <a:graphicFrameLocks noGrp="1"/>
          </p:cNvGraphicFramePr>
          <p:nvPr>
            <p:ph idx="1"/>
            <p:extLst>
              <p:ext uri="{D42A27DB-BD31-4B8C-83A1-F6EECF244321}">
                <p14:modId xmlns:p14="http://schemas.microsoft.com/office/powerpoint/2010/main" val="1310381574"/>
              </p:ext>
            </p:extLst>
          </p:nvPr>
        </p:nvGraphicFramePr>
        <p:xfrm>
          <a:off x="697430" y="1675450"/>
          <a:ext cx="3325929" cy="3457731"/>
        </p:xfrm>
        <a:graphic>
          <a:graphicData uri="http://schemas.openxmlformats.org/drawingml/2006/table">
            <a:tbl>
              <a:tblPr firstRow="1" bandRow="1">
                <a:tableStyleId>{5C22544A-7EE6-4342-B048-85BDC9FD1C3A}</a:tableStyleId>
              </a:tblPr>
              <a:tblGrid>
                <a:gridCol w="3325929">
                  <a:extLst>
                    <a:ext uri="{9D8B030D-6E8A-4147-A177-3AD203B41FA5}">
                      <a16:colId xmlns:a16="http://schemas.microsoft.com/office/drawing/2014/main" val="3557367793"/>
                    </a:ext>
                  </a:extLst>
                </a:gridCol>
              </a:tblGrid>
              <a:tr h="530578">
                <a:tc>
                  <a:txBody>
                    <a:bodyPr/>
                    <a:lstStyle/>
                    <a:p>
                      <a:pPr algn="ctr"/>
                      <a:r>
                        <a:rPr lang="en-US" dirty="0"/>
                        <a:t>Product Owner</a:t>
                      </a:r>
                    </a:p>
                  </a:txBody>
                  <a:tcPr/>
                </a:tc>
                <a:extLst>
                  <a:ext uri="{0D108BD9-81ED-4DB2-BD59-A6C34878D82A}">
                    <a16:rowId xmlns:a16="http://schemas.microsoft.com/office/drawing/2014/main" val="174976346"/>
                  </a:ext>
                </a:extLst>
              </a:tr>
              <a:tr h="2927153">
                <a:tc>
                  <a:txBody>
                    <a:bodyPr/>
                    <a:lstStyle/>
                    <a:p>
                      <a:pPr marL="285750" indent="-285750">
                        <a:buFont typeface="Arial" panose="020B0604020202020204" pitchFamily="34" charset="0"/>
                        <a:buChar char="•"/>
                      </a:pPr>
                      <a:r>
                        <a:rPr lang="en-US" dirty="0"/>
                        <a:t>Interface between development team and stakeholders.</a:t>
                      </a:r>
                    </a:p>
                    <a:p>
                      <a:pPr marL="285750" indent="-285750">
                        <a:buFont typeface="Arial" panose="020B0604020202020204" pitchFamily="34" charset="0"/>
                        <a:buChar char="•"/>
                      </a:pPr>
                      <a:r>
                        <a:rPr lang="en-US" dirty="0"/>
                        <a:t>Responsible for defining and managing work backlog.</a:t>
                      </a:r>
                    </a:p>
                    <a:p>
                      <a:pPr marL="285750" indent="-285750">
                        <a:buFont typeface="Arial" panose="020B0604020202020204" pitchFamily="34" charset="0"/>
                        <a:buChar char="•"/>
                      </a:pPr>
                      <a:r>
                        <a:rPr lang="en-US" dirty="0"/>
                        <a:t>Needs good domain knowledge.</a:t>
                      </a:r>
                    </a:p>
                    <a:p>
                      <a:pPr marL="285750" indent="-285750">
                        <a:buFont typeface="Arial" panose="020B0604020202020204" pitchFamily="34" charset="0"/>
                        <a:buChar char="•"/>
                      </a:pPr>
                      <a:r>
                        <a:rPr lang="en-US" dirty="0"/>
                        <a:t>Needs adequate time to do job well.</a:t>
                      </a:r>
                    </a:p>
                  </a:txBody>
                  <a:tcPr/>
                </a:tc>
                <a:extLst>
                  <a:ext uri="{0D108BD9-81ED-4DB2-BD59-A6C34878D82A}">
                    <a16:rowId xmlns:a16="http://schemas.microsoft.com/office/drawing/2014/main" val="3838138684"/>
                  </a:ext>
                </a:extLst>
              </a:tr>
            </a:tbl>
          </a:graphicData>
        </a:graphic>
      </p:graphicFrame>
      <p:graphicFrame>
        <p:nvGraphicFramePr>
          <p:cNvPr id="6" name="Content Placeholder 4">
            <a:extLst>
              <a:ext uri="{FF2B5EF4-FFF2-40B4-BE49-F238E27FC236}">
                <a16:creationId xmlns:a16="http://schemas.microsoft.com/office/drawing/2014/main" id="{1BF9078E-A231-594D-88CA-B5AAE5E1AD22}"/>
              </a:ext>
            </a:extLst>
          </p:cNvPr>
          <p:cNvGraphicFramePr>
            <a:graphicFrameLocks/>
          </p:cNvGraphicFramePr>
          <p:nvPr>
            <p:extLst>
              <p:ext uri="{D42A27DB-BD31-4B8C-83A1-F6EECF244321}">
                <p14:modId xmlns:p14="http://schemas.microsoft.com/office/powerpoint/2010/main" val="3064030358"/>
              </p:ext>
            </p:extLst>
          </p:nvPr>
        </p:nvGraphicFramePr>
        <p:xfrm>
          <a:off x="4250952" y="1675449"/>
          <a:ext cx="3325929" cy="3457731"/>
        </p:xfrm>
        <a:graphic>
          <a:graphicData uri="http://schemas.openxmlformats.org/drawingml/2006/table">
            <a:tbl>
              <a:tblPr firstRow="1" bandRow="1">
                <a:tableStyleId>{5C22544A-7EE6-4342-B048-85BDC9FD1C3A}</a:tableStyleId>
              </a:tblPr>
              <a:tblGrid>
                <a:gridCol w="3325929">
                  <a:extLst>
                    <a:ext uri="{9D8B030D-6E8A-4147-A177-3AD203B41FA5}">
                      <a16:colId xmlns:a16="http://schemas.microsoft.com/office/drawing/2014/main" val="3557367793"/>
                    </a:ext>
                  </a:extLst>
                </a:gridCol>
              </a:tblGrid>
              <a:tr h="530578">
                <a:tc>
                  <a:txBody>
                    <a:bodyPr/>
                    <a:lstStyle/>
                    <a:p>
                      <a:pPr algn="ctr"/>
                      <a:r>
                        <a:rPr lang="en-US" dirty="0"/>
                        <a:t>Scrum Master</a:t>
                      </a:r>
                    </a:p>
                  </a:txBody>
                  <a:tcPr/>
                </a:tc>
                <a:extLst>
                  <a:ext uri="{0D108BD9-81ED-4DB2-BD59-A6C34878D82A}">
                    <a16:rowId xmlns:a16="http://schemas.microsoft.com/office/drawing/2014/main" val="174976346"/>
                  </a:ext>
                </a:extLst>
              </a:tr>
              <a:tr h="2927153">
                <a:tc>
                  <a:txBody>
                    <a:bodyPr/>
                    <a:lstStyle/>
                    <a:p>
                      <a:pPr marL="285750" indent="-285750">
                        <a:buFont typeface="Arial" panose="020B0604020202020204" pitchFamily="34" charset="0"/>
                        <a:buChar char="•"/>
                      </a:pPr>
                      <a:r>
                        <a:rPr lang="en-US" dirty="0"/>
                        <a:t>Leads and coaches development team.</a:t>
                      </a:r>
                    </a:p>
                    <a:p>
                      <a:pPr marL="285750" indent="-285750">
                        <a:buFont typeface="Arial" panose="020B0604020202020204" pitchFamily="34" charset="0"/>
                        <a:buChar char="•"/>
                      </a:pPr>
                      <a:r>
                        <a:rPr lang="en-US" dirty="0"/>
                        <a:t>Assures scrum processes followed.</a:t>
                      </a:r>
                    </a:p>
                    <a:p>
                      <a:pPr marL="285750" indent="-285750">
                        <a:buFont typeface="Arial" panose="020B0604020202020204" pitchFamily="34" charset="0"/>
                        <a:buChar char="•"/>
                      </a:pPr>
                      <a:r>
                        <a:rPr lang="en-US" dirty="0"/>
                        <a:t>Needs good Scrum knowledge and discipline.</a:t>
                      </a:r>
                    </a:p>
                    <a:p>
                      <a:pPr marL="285750" indent="-285750">
                        <a:buFont typeface="Arial" panose="020B0604020202020204" pitchFamily="34" charset="0"/>
                        <a:buChar char="•"/>
                      </a:pPr>
                      <a:r>
                        <a:rPr lang="en-US" dirty="0"/>
                        <a:t>Can be a developer if sufficient time.</a:t>
                      </a:r>
                    </a:p>
                  </a:txBody>
                  <a:tcPr/>
                </a:tc>
                <a:extLst>
                  <a:ext uri="{0D108BD9-81ED-4DB2-BD59-A6C34878D82A}">
                    <a16:rowId xmlns:a16="http://schemas.microsoft.com/office/drawing/2014/main" val="3838138684"/>
                  </a:ext>
                </a:extLst>
              </a:tr>
            </a:tbl>
          </a:graphicData>
        </a:graphic>
      </p:graphicFrame>
      <p:graphicFrame>
        <p:nvGraphicFramePr>
          <p:cNvPr id="7" name="Content Placeholder 4">
            <a:extLst>
              <a:ext uri="{FF2B5EF4-FFF2-40B4-BE49-F238E27FC236}">
                <a16:creationId xmlns:a16="http://schemas.microsoft.com/office/drawing/2014/main" id="{31ED302F-29E1-9D43-9FD2-6CD65A91DB9C}"/>
              </a:ext>
            </a:extLst>
          </p:cNvPr>
          <p:cNvGraphicFramePr>
            <a:graphicFrameLocks/>
          </p:cNvGraphicFramePr>
          <p:nvPr>
            <p:extLst>
              <p:ext uri="{D42A27DB-BD31-4B8C-83A1-F6EECF244321}">
                <p14:modId xmlns:p14="http://schemas.microsoft.com/office/powerpoint/2010/main" val="2151472297"/>
              </p:ext>
            </p:extLst>
          </p:nvPr>
        </p:nvGraphicFramePr>
        <p:xfrm>
          <a:off x="7804474" y="1675448"/>
          <a:ext cx="3325929" cy="3457731"/>
        </p:xfrm>
        <a:graphic>
          <a:graphicData uri="http://schemas.openxmlformats.org/drawingml/2006/table">
            <a:tbl>
              <a:tblPr firstRow="1" bandRow="1">
                <a:tableStyleId>{5C22544A-7EE6-4342-B048-85BDC9FD1C3A}</a:tableStyleId>
              </a:tblPr>
              <a:tblGrid>
                <a:gridCol w="3325929">
                  <a:extLst>
                    <a:ext uri="{9D8B030D-6E8A-4147-A177-3AD203B41FA5}">
                      <a16:colId xmlns:a16="http://schemas.microsoft.com/office/drawing/2014/main" val="3557367793"/>
                    </a:ext>
                  </a:extLst>
                </a:gridCol>
              </a:tblGrid>
              <a:tr h="530578">
                <a:tc>
                  <a:txBody>
                    <a:bodyPr/>
                    <a:lstStyle/>
                    <a:p>
                      <a:pPr algn="ctr"/>
                      <a:r>
                        <a:rPr lang="en-US" dirty="0"/>
                        <a:t>Development Team</a:t>
                      </a:r>
                    </a:p>
                  </a:txBody>
                  <a:tcPr/>
                </a:tc>
                <a:extLst>
                  <a:ext uri="{0D108BD9-81ED-4DB2-BD59-A6C34878D82A}">
                    <a16:rowId xmlns:a16="http://schemas.microsoft.com/office/drawing/2014/main" val="174976346"/>
                  </a:ext>
                </a:extLst>
              </a:tr>
              <a:tr h="2927153">
                <a:tc>
                  <a:txBody>
                    <a:bodyPr/>
                    <a:lstStyle/>
                    <a:p>
                      <a:pPr marL="285750" indent="-285750">
                        <a:buFont typeface="Arial" panose="020B0604020202020204" pitchFamily="34" charset="0"/>
                        <a:buChar char="•"/>
                      </a:pPr>
                      <a:r>
                        <a:rPr lang="en-US" dirty="0"/>
                        <a:t>Cross-functional group of 3 – 9 that develops product. </a:t>
                      </a:r>
                    </a:p>
                    <a:p>
                      <a:pPr marL="285750" indent="-285750">
                        <a:buFont typeface="Arial" panose="020B0604020202020204" pitchFamily="34" charset="0"/>
                        <a:buChar char="•"/>
                      </a:pPr>
                      <a:r>
                        <a:rPr lang="en-US" dirty="0"/>
                        <a:t>Completes all work necessary to be done-done.</a:t>
                      </a:r>
                    </a:p>
                    <a:p>
                      <a:pPr marL="285750" indent="-285750">
                        <a:buFont typeface="Arial" panose="020B0604020202020204" pitchFamily="34" charset="0"/>
                        <a:buChar char="•"/>
                      </a:pPr>
                      <a:r>
                        <a:rPr lang="en-US" dirty="0"/>
                        <a:t>Collectively need design, development, testing, documentation skills.</a:t>
                      </a:r>
                    </a:p>
                    <a:p>
                      <a:pPr marL="285750" indent="-285750">
                        <a:buFont typeface="Arial" panose="020B0604020202020204" pitchFamily="34" charset="0"/>
                        <a:buChar char="•"/>
                      </a:pPr>
                      <a:r>
                        <a:rPr lang="en-US" dirty="0"/>
                        <a:t>Works in collaboration with product owner, scrum master.</a:t>
                      </a:r>
                    </a:p>
                  </a:txBody>
                  <a:tcPr/>
                </a:tc>
                <a:extLst>
                  <a:ext uri="{0D108BD9-81ED-4DB2-BD59-A6C34878D82A}">
                    <a16:rowId xmlns:a16="http://schemas.microsoft.com/office/drawing/2014/main" val="3838138684"/>
                  </a:ext>
                </a:extLst>
              </a:tr>
            </a:tbl>
          </a:graphicData>
        </a:graphic>
      </p:graphicFrame>
    </p:spTree>
    <p:extLst>
      <p:ext uri="{BB962C8B-B14F-4D97-AF65-F5344CB8AC3E}">
        <p14:creationId xmlns:p14="http://schemas.microsoft.com/office/powerpoint/2010/main" val="13677438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1C91B1F-F35F-AD4E-9C87-2DD81F94925D}"/>
              </a:ext>
            </a:extLst>
          </p:cNvPr>
          <p:cNvSpPr/>
          <p:nvPr/>
        </p:nvSpPr>
        <p:spPr>
          <a:xfrm>
            <a:off x="11251580" y="3157527"/>
            <a:ext cx="937245" cy="1220765"/>
          </a:xfrm>
          <a:prstGeom prst="rect">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Repeat</a:t>
            </a:r>
          </a:p>
        </p:txBody>
      </p:sp>
      <p:sp>
        <p:nvSpPr>
          <p:cNvPr id="15" name="Notched Right Arrow 14">
            <a:extLst>
              <a:ext uri="{FF2B5EF4-FFF2-40B4-BE49-F238E27FC236}">
                <a16:creationId xmlns:a16="http://schemas.microsoft.com/office/drawing/2014/main" id="{5554CB6F-5C93-AD4B-872C-93D42CDE5F35}"/>
              </a:ext>
            </a:extLst>
          </p:cNvPr>
          <p:cNvSpPr/>
          <p:nvPr/>
        </p:nvSpPr>
        <p:spPr>
          <a:xfrm>
            <a:off x="9232763" y="3227211"/>
            <a:ext cx="2077989"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Retrospective</a:t>
            </a:r>
          </a:p>
        </p:txBody>
      </p:sp>
      <p:sp>
        <p:nvSpPr>
          <p:cNvPr id="11" name="Notched Right Arrow 10">
            <a:extLst>
              <a:ext uri="{FF2B5EF4-FFF2-40B4-BE49-F238E27FC236}">
                <a16:creationId xmlns:a16="http://schemas.microsoft.com/office/drawing/2014/main" id="{116B00C3-16F5-CB4C-A433-B456B6DDEED3}"/>
              </a:ext>
            </a:extLst>
          </p:cNvPr>
          <p:cNvSpPr/>
          <p:nvPr/>
        </p:nvSpPr>
        <p:spPr>
          <a:xfrm>
            <a:off x="4278612" y="3227211"/>
            <a:ext cx="2650271"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Sprint: 1 – 3 weeks</a:t>
            </a:r>
          </a:p>
        </p:txBody>
      </p:sp>
      <p:sp>
        <p:nvSpPr>
          <p:cNvPr id="6" name="Notched Right Arrow 5">
            <a:extLst>
              <a:ext uri="{FF2B5EF4-FFF2-40B4-BE49-F238E27FC236}">
                <a16:creationId xmlns:a16="http://schemas.microsoft.com/office/drawing/2014/main" id="{8D99734D-51AB-9D42-9214-59E2A8C66A3B}"/>
              </a:ext>
            </a:extLst>
          </p:cNvPr>
          <p:cNvSpPr/>
          <p:nvPr/>
        </p:nvSpPr>
        <p:spPr>
          <a:xfrm>
            <a:off x="1412117" y="3266218"/>
            <a:ext cx="1535850"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*Sprint Planning</a:t>
            </a:r>
          </a:p>
        </p:txBody>
      </p:sp>
      <p:sp>
        <p:nvSpPr>
          <p:cNvPr id="2" name="Title 1">
            <a:extLst>
              <a:ext uri="{FF2B5EF4-FFF2-40B4-BE49-F238E27FC236}">
                <a16:creationId xmlns:a16="http://schemas.microsoft.com/office/drawing/2014/main" id="{4188837C-AFA0-DD4D-A558-71240D71614D}"/>
              </a:ext>
            </a:extLst>
          </p:cNvPr>
          <p:cNvSpPr>
            <a:spLocks noGrp="1"/>
          </p:cNvSpPr>
          <p:nvPr>
            <p:ph type="title"/>
          </p:nvPr>
        </p:nvSpPr>
        <p:spPr>
          <a:xfrm>
            <a:off x="243096" y="193226"/>
            <a:ext cx="11372473" cy="510909"/>
          </a:xfrm>
        </p:spPr>
        <p:txBody>
          <a:bodyPr/>
          <a:lstStyle/>
          <a:p>
            <a:r>
              <a:rPr lang="en-US" dirty="0"/>
              <a:t>A Bit about Scrum: Process</a:t>
            </a:r>
          </a:p>
        </p:txBody>
      </p:sp>
      <p:graphicFrame>
        <p:nvGraphicFramePr>
          <p:cNvPr id="5" name="Content Placeholder 4">
            <a:extLst>
              <a:ext uri="{FF2B5EF4-FFF2-40B4-BE49-F238E27FC236}">
                <a16:creationId xmlns:a16="http://schemas.microsoft.com/office/drawing/2014/main" id="{AFC29F5D-EE4C-4E43-8D49-CE8DAEFCACE1}"/>
              </a:ext>
            </a:extLst>
          </p:cNvPr>
          <p:cNvGraphicFramePr>
            <a:graphicFrameLocks/>
          </p:cNvGraphicFramePr>
          <p:nvPr>
            <p:extLst>
              <p:ext uri="{D42A27DB-BD31-4B8C-83A1-F6EECF244321}">
                <p14:modId xmlns:p14="http://schemas.microsoft.com/office/powerpoint/2010/main" val="2883374100"/>
              </p:ext>
            </p:extLst>
          </p:nvPr>
        </p:nvGraphicFramePr>
        <p:xfrm>
          <a:off x="59170" y="3032359"/>
          <a:ext cx="1651306" cy="1832635"/>
        </p:xfrm>
        <a:graphic>
          <a:graphicData uri="http://schemas.openxmlformats.org/drawingml/2006/table">
            <a:tbl>
              <a:tblPr firstRow="1" bandRow="1">
                <a:tableStyleId>{5C22544A-7EE6-4342-B048-85BDC9FD1C3A}</a:tableStyleId>
              </a:tblPr>
              <a:tblGrid>
                <a:gridCol w="1651306">
                  <a:extLst>
                    <a:ext uri="{9D8B030D-6E8A-4147-A177-3AD203B41FA5}">
                      <a16:colId xmlns:a16="http://schemas.microsoft.com/office/drawing/2014/main" val="3557367793"/>
                    </a:ext>
                  </a:extLst>
                </a:gridCol>
              </a:tblGrid>
              <a:tr h="369468">
                <a:tc>
                  <a:txBody>
                    <a:bodyPr/>
                    <a:lstStyle/>
                    <a:p>
                      <a:pPr algn="ctr"/>
                      <a:r>
                        <a:rPr lang="en-US" dirty="0"/>
                        <a:t>Product Backlog</a:t>
                      </a:r>
                    </a:p>
                  </a:txBody>
                  <a:tcPr/>
                </a:tc>
                <a:extLst>
                  <a:ext uri="{0D108BD9-81ED-4DB2-BD59-A6C34878D82A}">
                    <a16:rowId xmlns:a16="http://schemas.microsoft.com/office/drawing/2014/main" val="174976346"/>
                  </a:ext>
                </a:extLst>
              </a:tr>
              <a:tr h="1192555">
                <a:tc>
                  <a:txBody>
                    <a:bodyPr/>
                    <a:lstStyle/>
                    <a:p>
                      <a:pPr marL="0" indent="0">
                        <a:buFont typeface="Arial" panose="020B0604020202020204" pitchFamily="34" charset="0"/>
                        <a:buNone/>
                      </a:pPr>
                      <a:r>
                        <a:rPr lang="en-US" dirty="0"/>
                        <a:t>Prioritized requirements, features of the product</a:t>
                      </a:r>
                    </a:p>
                  </a:txBody>
                  <a:tcPr/>
                </a:tc>
                <a:extLst>
                  <a:ext uri="{0D108BD9-81ED-4DB2-BD59-A6C34878D82A}">
                    <a16:rowId xmlns:a16="http://schemas.microsoft.com/office/drawing/2014/main" val="3838138684"/>
                  </a:ext>
                </a:extLst>
              </a:tr>
            </a:tbl>
          </a:graphicData>
        </a:graphic>
      </p:graphicFrame>
      <p:graphicFrame>
        <p:nvGraphicFramePr>
          <p:cNvPr id="7" name="Content Placeholder 4">
            <a:extLst>
              <a:ext uri="{FF2B5EF4-FFF2-40B4-BE49-F238E27FC236}">
                <a16:creationId xmlns:a16="http://schemas.microsoft.com/office/drawing/2014/main" id="{6086A849-91B1-174A-A0CA-30B1F06EE40B}"/>
              </a:ext>
            </a:extLst>
          </p:cNvPr>
          <p:cNvGraphicFramePr>
            <a:graphicFrameLocks/>
          </p:cNvGraphicFramePr>
          <p:nvPr>
            <p:extLst>
              <p:ext uri="{D42A27DB-BD31-4B8C-83A1-F6EECF244321}">
                <p14:modId xmlns:p14="http://schemas.microsoft.com/office/powerpoint/2010/main" val="1003984237"/>
              </p:ext>
            </p:extLst>
          </p:nvPr>
        </p:nvGraphicFramePr>
        <p:xfrm>
          <a:off x="2959118" y="3032358"/>
          <a:ext cx="1629008" cy="1832635"/>
        </p:xfrm>
        <a:graphic>
          <a:graphicData uri="http://schemas.openxmlformats.org/drawingml/2006/table">
            <a:tbl>
              <a:tblPr firstRow="1" bandRow="1">
                <a:tableStyleId>{5C22544A-7EE6-4342-B048-85BDC9FD1C3A}</a:tableStyleId>
              </a:tblPr>
              <a:tblGrid>
                <a:gridCol w="1629008">
                  <a:extLst>
                    <a:ext uri="{9D8B030D-6E8A-4147-A177-3AD203B41FA5}">
                      <a16:colId xmlns:a16="http://schemas.microsoft.com/office/drawing/2014/main" val="3557367793"/>
                    </a:ext>
                  </a:extLst>
                </a:gridCol>
              </a:tblGrid>
              <a:tr h="369468">
                <a:tc>
                  <a:txBody>
                    <a:bodyPr/>
                    <a:lstStyle/>
                    <a:p>
                      <a:pPr algn="ctr"/>
                      <a:r>
                        <a:rPr lang="en-US" dirty="0"/>
                        <a:t>Sprint Backlog</a:t>
                      </a:r>
                    </a:p>
                  </a:txBody>
                  <a:tcPr/>
                </a:tc>
                <a:extLst>
                  <a:ext uri="{0D108BD9-81ED-4DB2-BD59-A6C34878D82A}">
                    <a16:rowId xmlns:a16="http://schemas.microsoft.com/office/drawing/2014/main" val="174976346"/>
                  </a:ext>
                </a:extLst>
              </a:tr>
              <a:tr h="1192555">
                <a:tc>
                  <a:txBody>
                    <a:bodyPr/>
                    <a:lstStyle/>
                    <a:p>
                      <a:pPr marL="0" indent="0">
                        <a:buFont typeface="Arial" panose="020B0604020202020204" pitchFamily="34" charset="0"/>
                        <a:buNone/>
                      </a:pPr>
                      <a:r>
                        <a:rPr lang="en-US" dirty="0"/>
                        <a:t>Enough work for sprint; integral capabilities</a:t>
                      </a:r>
                    </a:p>
                  </a:txBody>
                  <a:tcPr/>
                </a:tc>
                <a:extLst>
                  <a:ext uri="{0D108BD9-81ED-4DB2-BD59-A6C34878D82A}">
                    <a16:rowId xmlns:a16="http://schemas.microsoft.com/office/drawing/2014/main" val="3838138684"/>
                  </a:ext>
                </a:extLst>
              </a:tr>
            </a:tbl>
          </a:graphicData>
        </a:graphic>
      </p:graphicFrame>
      <p:sp>
        <p:nvSpPr>
          <p:cNvPr id="9" name="Circular Arrow 8">
            <a:extLst>
              <a:ext uri="{FF2B5EF4-FFF2-40B4-BE49-F238E27FC236}">
                <a16:creationId xmlns:a16="http://schemas.microsoft.com/office/drawing/2014/main" id="{0A1CDFE9-1515-6E43-B30D-4E286DF8F2A0}"/>
              </a:ext>
            </a:extLst>
          </p:cNvPr>
          <p:cNvSpPr/>
          <p:nvPr/>
        </p:nvSpPr>
        <p:spPr>
          <a:xfrm>
            <a:off x="4377482" y="1393962"/>
            <a:ext cx="2569059" cy="2191585"/>
          </a:xfrm>
          <a:prstGeom prst="circularArrow">
            <a:avLst>
              <a:gd name="adj1" fmla="val 16947"/>
              <a:gd name="adj2" fmla="val 1010363"/>
              <a:gd name="adj3" fmla="val 8964256"/>
              <a:gd name="adj4" fmla="val 10800000"/>
              <a:gd name="adj5" fmla="val 16035"/>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Daily scrum</a:t>
            </a:r>
          </a:p>
        </p:txBody>
      </p:sp>
      <p:sp>
        <p:nvSpPr>
          <p:cNvPr id="10" name="Notched Right Arrow 9">
            <a:extLst>
              <a:ext uri="{FF2B5EF4-FFF2-40B4-BE49-F238E27FC236}">
                <a16:creationId xmlns:a16="http://schemas.microsoft.com/office/drawing/2014/main" id="{80C7411D-685E-964A-B70B-C2A67344CE2E}"/>
              </a:ext>
            </a:extLst>
          </p:cNvPr>
          <p:cNvSpPr/>
          <p:nvPr/>
        </p:nvSpPr>
        <p:spPr>
          <a:xfrm>
            <a:off x="6673699" y="3227211"/>
            <a:ext cx="1385682"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Sprint Review</a:t>
            </a:r>
          </a:p>
        </p:txBody>
      </p:sp>
      <p:graphicFrame>
        <p:nvGraphicFramePr>
          <p:cNvPr id="13" name="Content Placeholder 4">
            <a:extLst>
              <a:ext uri="{FF2B5EF4-FFF2-40B4-BE49-F238E27FC236}">
                <a16:creationId xmlns:a16="http://schemas.microsoft.com/office/drawing/2014/main" id="{CBC7826A-438B-9247-BBC7-2244F4610D43}"/>
              </a:ext>
            </a:extLst>
          </p:cNvPr>
          <p:cNvGraphicFramePr>
            <a:graphicFrameLocks/>
          </p:cNvGraphicFramePr>
          <p:nvPr>
            <p:extLst>
              <p:ext uri="{D42A27DB-BD31-4B8C-83A1-F6EECF244321}">
                <p14:modId xmlns:p14="http://schemas.microsoft.com/office/powerpoint/2010/main" val="701131781"/>
              </p:ext>
            </p:extLst>
          </p:nvPr>
        </p:nvGraphicFramePr>
        <p:xfrm>
          <a:off x="8048230" y="2986899"/>
          <a:ext cx="1492406" cy="1562023"/>
        </p:xfrm>
        <a:graphic>
          <a:graphicData uri="http://schemas.openxmlformats.org/drawingml/2006/table">
            <a:tbl>
              <a:tblPr firstRow="1" bandRow="1">
                <a:tableStyleId>{5C22544A-7EE6-4342-B048-85BDC9FD1C3A}</a:tableStyleId>
              </a:tblPr>
              <a:tblGrid>
                <a:gridCol w="1492406">
                  <a:extLst>
                    <a:ext uri="{9D8B030D-6E8A-4147-A177-3AD203B41FA5}">
                      <a16:colId xmlns:a16="http://schemas.microsoft.com/office/drawing/2014/main" val="3557367793"/>
                    </a:ext>
                  </a:extLst>
                </a:gridCol>
              </a:tblGrid>
              <a:tr h="369468">
                <a:tc>
                  <a:txBody>
                    <a:bodyPr/>
                    <a:lstStyle/>
                    <a:p>
                      <a:pPr algn="ctr"/>
                      <a:r>
                        <a:rPr lang="en-US" dirty="0"/>
                        <a:t>Increment</a:t>
                      </a:r>
                    </a:p>
                  </a:txBody>
                  <a:tcPr/>
                </a:tc>
                <a:extLst>
                  <a:ext uri="{0D108BD9-81ED-4DB2-BD59-A6C34878D82A}">
                    <a16:rowId xmlns:a16="http://schemas.microsoft.com/office/drawing/2014/main" val="174976346"/>
                  </a:ext>
                </a:extLst>
              </a:tr>
              <a:tr h="1192555">
                <a:tc>
                  <a:txBody>
                    <a:bodyPr/>
                    <a:lstStyle/>
                    <a:p>
                      <a:pPr marL="0" indent="0">
                        <a:buFont typeface="Arial" panose="020B0604020202020204" pitchFamily="34" charset="0"/>
                        <a:buNone/>
                      </a:pPr>
                      <a:r>
                        <a:rPr lang="en-US" dirty="0"/>
                        <a:t>Product with new working features.</a:t>
                      </a:r>
                    </a:p>
                  </a:txBody>
                  <a:tcPr/>
                </a:tc>
                <a:extLst>
                  <a:ext uri="{0D108BD9-81ED-4DB2-BD59-A6C34878D82A}">
                    <a16:rowId xmlns:a16="http://schemas.microsoft.com/office/drawing/2014/main" val="3838138684"/>
                  </a:ext>
                </a:extLst>
              </a:tr>
            </a:tbl>
          </a:graphicData>
        </a:graphic>
      </p:graphicFrame>
      <p:sp>
        <p:nvSpPr>
          <p:cNvPr id="19" name="Rectangular Callout 18">
            <a:extLst>
              <a:ext uri="{FF2B5EF4-FFF2-40B4-BE49-F238E27FC236}">
                <a16:creationId xmlns:a16="http://schemas.microsoft.com/office/drawing/2014/main" id="{863EA729-AA6E-6A44-88BD-3456E5FAEADF}"/>
              </a:ext>
            </a:extLst>
          </p:cNvPr>
          <p:cNvSpPr/>
          <p:nvPr/>
        </p:nvSpPr>
        <p:spPr>
          <a:xfrm>
            <a:off x="6673699" y="624499"/>
            <a:ext cx="4067053" cy="1393902"/>
          </a:xfrm>
          <a:prstGeom prst="wedgeRectCallout">
            <a:avLst>
              <a:gd name="adj1" fmla="val -57707"/>
              <a:gd name="adj2" fmla="val 80425"/>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b="1" dirty="0">
                <a:solidFill>
                  <a:schemeClr val="tx1"/>
                </a:solidFill>
                <a:uFillTx/>
              </a:rPr>
              <a:t>15-min standup</a:t>
            </a:r>
          </a:p>
          <a:p>
            <a:pPr marL="0" indent="0">
              <a:buFont typeface="Arial" panose="020B0604020202020204" pitchFamily="34" charset="0"/>
              <a:buNone/>
            </a:pPr>
            <a:r>
              <a:rPr lang="en-US" dirty="0">
                <a:solidFill>
                  <a:schemeClr val="tx1"/>
                </a:solidFill>
              </a:rPr>
              <a:t>What did you do yesterday?</a:t>
            </a:r>
          </a:p>
          <a:p>
            <a:pPr marL="0" indent="0">
              <a:buFont typeface="Arial" panose="020B0604020202020204" pitchFamily="34" charset="0"/>
              <a:buNone/>
            </a:pPr>
            <a:r>
              <a:rPr lang="en-US" dirty="0">
                <a:solidFill>
                  <a:schemeClr val="tx1"/>
                </a:solidFill>
              </a:rPr>
              <a:t>What will you do today?</a:t>
            </a:r>
          </a:p>
          <a:p>
            <a:pPr marL="0" indent="0">
              <a:buFont typeface="Arial" panose="020B0604020202020204" pitchFamily="34" charset="0"/>
              <a:buNone/>
            </a:pPr>
            <a:r>
              <a:rPr lang="en-US" dirty="0">
                <a:solidFill>
                  <a:schemeClr val="tx1"/>
                </a:solidFill>
              </a:rPr>
              <a:t>What is blocking progress?</a:t>
            </a:r>
            <a:endParaRPr lang="en-US" dirty="0">
              <a:solidFill>
                <a:schemeClr val="tx1"/>
              </a:solidFill>
              <a:uFillTx/>
            </a:endParaRPr>
          </a:p>
        </p:txBody>
      </p:sp>
      <p:sp>
        <p:nvSpPr>
          <p:cNvPr id="20" name="Rectangle 19">
            <a:extLst>
              <a:ext uri="{FF2B5EF4-FFF2-40B4-BE49-F238E27FC236}">
                <a16:creationId xmlns:a16="http://schemas.microsoft.com/office/drawing/2014/main" id="{2CB12FC6-5356-3D44-8849-9E5281891D22}"/>
              </a:ext>
            </a:extLst>
          </p:cNvPr>
          <p:cNvSpPr/>
          <p:nvPr/>
        </p:nvSpPr>
        <p:spPr>
          <a:xfrm>
            <a:off x="302570" y="5408422"/>
            <a:ext cx="2219093" cy="914400"/>
          </a:xfrm>
          <a:prstGeom prst="rect">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nSpc>
                <a:spcPct val="90000"/>
              </a:lnSpc>
            </a:pPr>
            <a:r>
              <a:rPr lang="en-US" dirty="0">
                <a:solidFill>
                  <a:schemeClr val="tx1"/>
                </a:solidFill>
                <a:uFillTx/>
              </a:rPr>
              <a:t>* Sprint planning</a:t>
            </a:r>
            <a:br>
              <a:rPr lang="en-US" dirty="0">
                <a:solidFill>
                  <a:schemeClr val="tx1"/>
                </a:solidFill>
                <a:uFillTx/>
              </a:rPr>
            </a:br>
            <a:r>
              <a:rPr lang="en-US" dirty="0">
                <a:solidFill>
                  <a:schemeClr val="tx1"/>
                </a:solidFill>
                <a:uFillTx/>
              </a:rPr>
              <a:t>  happens during</a:t>
            </a:r>
            <a:br>
              <a:rPr lang="en-US" dirty="0">
                <a:solidFill>
                  <a:schemeClr val="tx1"/>
                </a:solidFill>
                <a:uFillTx/>
              </a:rPr>
            </a:br>
            <a:r>
              <a:rPr lang="en-US" dirty="0">
                <a:solidFill>
                  <a:schemeClr val="tx1"/>
                </a:solidFill>
                <a:uFillTx/>
              </a:rPr>
              <a:t>  previous sprint</a:t>
            </a:r>
          </a:p>
        </p:txBody>
      </p:sp>
    </p:spTree>
    <p:extLst>
      <p:ext uri="{BB962C8B-B14F-4D97-AF65-F5344CB8AC3E}">
        <p14:creationId xmlns:p14="http://schemas.microsoft.com/office/powerpoint/2010/main" val="1342060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330132" y="2026525"/>
            <a:ext cx="11858691" cy="914400"/>
          </a:xfrm>
        </p:spPr>
        <p:txBody>
          <a:bodyPr>
            <a:normAutofit/>
          </a:bodyPr>
          <a:lstStyle/>
          <a:p>
            <a:pPr algn="ctr"/>
            <a:r>
              <a:rPr lang="en-US" sz="4000" dirty="0"/>
              <a:t>Small Teams</a:t>
            </a:r>
          </a:p>
        </p:txBody>
      </p:sp>
      <p:sp>
        <p:nvSpPr>
          <p:cNvPr id="7" name="Text Placeholder 6"/>
          <p:cNvSpPr>
            <a:spLocks noGrp="1"/>
          </p:cNvSpPr>
          <p:nvPr>
            <p:ph type="body" idx="4294967295"/>
          </p:nvPr>
        </p:nvSpPr>
        <p:spPr>
          <a:xfrm>
            <a:off x="330133" y="3111336"/>
            <a:ext cx="11858691" cy="593766"/>
          </a:xfrm>
        </p:spPr>
        <p:txBody>
          <a:bodyPr/>
          <a:lstStyle/>
          <a:p>
            <a:pPr marL="0" indent="0" algn="ctr">
              <a:buNone/>
            </a:pPr>
            <a:r>
              <a:rPr lang="en-US" sz="4000" dirty="0"/>
              <a:t>Ideas for managing transitions and steady work.</a:t>
            </a:r>
          </a:p>
        </p:txBody>
      </p:sp>
    </p:spTree>
    <p:extLst>
      <p:ext uri="{BB962C8B-B14F-4D97-AF65-F5344CB8AC3E}">
        <p14:creationId xmlns:p14="http://schemas.microsoft.com/office/powerpoint/2010/main" val="630759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Small team interaction model</a:t>
            </a:r>
          </a:p>
        </p:txBody>
      </p:sp>
      <p:sp>
        <p:nvSpPr>
          <p:cNvPr id="3" name="Content Placeholder 2"/>
          <p:cNvSpPr>
            <a:spLocks noGrp="1"/>
          </p:cNvSpPr>
          <p:nvPr>
            <p:ph idx="1"/>
          </p:nvPr>
        </p:nvSpPr>
        <p:spPr>
          <a:xfrm>
            <a:off x="261851" y="1229379"/>
            <a:ext cx="7483830" cy="4391608"/>
          </a:xfrm>
        </p:spPr>
        <p:txBody>
          <a:bodyPr>
            <a:normAutofit/>
          </a:bodyPr>
          <a:lstStyle/>
          <a:p>
            <a:r>
              <a:rPr lang="en-US" dirty="0"/>
              <a:t>Team composition:</a:t>
            </a:r>
          </a:p>
          <a:p>
            <a:pPr lvl="1"/>
            <a:r>
              <a:rPr lang="en-US" b="0" dirty="0"/>
              <a:t>Senior staff, faculty: </a:t>
            </a:r>
          </a:p>
          <a:p>
            <a:pPr lvl="2"/>
            <a:r>
              <a:rPr lang="en-US" b="0" dirty="0"/>
              <a:t>Stable presence, in charg</a:t>
            </a:r>
            <a:r>
              <a:rPr lang="en-US" dirty="0"/>
              <a:t>e of science questions, experiments.</a:t>
            </a:r>
          </a:p>
          <a:p>
            <a:pPr lvl="2"/>
            <a:r>
              <a:rPr lang="en-US" b="0" dirty="0"/>
              <a:t>Know the conceptual models well.</a:t>
            </a:r>
          </a:p>
          <a:p>
            <a:pPr lvl="2"/>
            <a:r>
              <a:rPr lang="en-US" b="0" dirty="0"/>
              <a:t>Spend less time writing code, fuzzy on details.</a:t>
            </a:r>
          </a:p>
          <a:p>
            <a:pPr lvl="1"/>
            <a:r>
              <a:rPr lang="en-US" dirty="0"/>
              <a:t>Junior staff, students:</a:t>
            </a:r>
          </a:p>
          <a:p>
            <a:pPr lvl="2"/>
            <a:r>
              <a:rPr lang="en-US" b="0" dirty="0"/>
              <a:t>Transient, dual focus (science results, next position).</a:t>
            </a:r>
          </a:p>
          <a:p>
            <a:pPr lvl="2"/>
            <a:r>
              <a:rPr lang="en-US" dirty="0"/>
              <a:t>Staged experience: New, experienced, departing.</a:t>
            </a:r>
          </a:p>
          <a:p>
            <a:pPr lvl="2"/>
            <a:r>
              <a:rPr lang="en-US" b="0" dirty="0"/>
              <a:t>Learning conceptual models.</a:t>
            </a:r>
          </a:p>
          <a:p>
            <a:pPr lvl="2"/>
            <a:r>
              <a:rPr lang="en-US" b="0" dirty="0"/>
              <a:t>Write most code, know details.</a:t>
            </a:r>
          </a:p>
          <a:p>
            <a:pPr lvl="2"/>
            <a:endParaRPr lang="en-US" b="0" dirty="0"/>
          </a:p>
        </p:txBody>
      </p:sp>
      <p:sp>
        <p:nvSpPr>
          <p:cNvPr id="4" name="Frame 3">
            <a:extLst>
              <a:ext uri="{FF2B5EF4-FFF2-40B4-BE49-F238E27FC236}">
                <a16:creationId xmlns:a16="http://schemas.microsoft.com/office/drawing/2014/main" id="{5F652968-23FE-6B49-B6A3-B1FAC7EEEF4F}"/>
              </a:ext>
            </a:extLst>
          </p:cNvPr>
          <p:cNvSpPr/>
          <p:nvPr/>
        </p:nvSpPr>
        <p:spPr>
          <a:xfrm>
            <a:off x="7949160" y="2047124"/>
            <a:ext cx="3456633" cy="2239586"/>
          </a:xfrm>
          <a:prstGeom prst="frame">
            <a:avLst/>
          </a:prstGeom>
          <a:solidFill>
            <a:schemeClr val="accent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endParaRPr lang="en-US" dirty="0">
              <a:solidFill>
                <a:schemeClr val="tx1"/>
              </a:solidFill>
              <a:uFillTx/>
            </a:endParaRPr>
          </a:p>
        </p:txBody>
      </p:sp>
      <p:sp>
        <p:nvSpPr>
          <p:cNvPr id="5" name="TextBox 4">
            <a:extLst>
              <a:ext uri="{FF2B5EF4-FFF2-40B4-BE49-F238E27FC236}">
                <a16:creationId xmlns:a16="http://schemas.microsoft.com/office/drawing/2014/main" id="{068E81DA-A251-DC4E-B339-C5EE502B932F}"/>
              </a:ext>
            </a:extLst>
          </p:cNvPr>
          <p:cNvSpPr txBox="1"/>
          <p:nvPr/>
        </p:nvSpPr>
        <p:spPr>
          <a:xfrm>
            <a:off x="8356118" y="2488407"/>
            <a:ext cx="2642716" cy="1338828"/>
          </a:xfrm>
          <a:prstGeom prst="rect">
            <a:avLst/>
          </a:prstGeom>
          <a:noFill/>
        </p:spPr>
        <p:txBody>
          <a:bodyPr wrap="square" rtlCol="0">
            <a:spAutoFit/>
          </a:bodyPr>
          <a:lstStyle/>
          <a:p>
            <a:pPr algn="ctr">
              <a:lnSpc>
                <a:spcPct val="90000"/>
              </a:lnSpc>
            </a:pPr>
            <a:r>
              <a:rPr lang="en-US" dirty="0">
                <a:uFillTx/>
              </a:rPr>
              <a:t>Large teams have additional interaction challenges, and are often composed of smaller sub-teams.</a:t>
            </a:r>
          </a:p>
        </p:txBody>
      </p:sp>
    </p:spTree>
    <p:extLst>
      <p:ext uri="{BB962C8B-B14F-4D97-AF65-F5344CB8AC3E}">
        <p14:creationId xmlns:p14="http://schemas.microsoft.com/office/powerpoint/2010/main" val="3778416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Small team challenges</a:t>
            </a:r>
          </a:p>
        </p:txBody>
      </p:sp>
      <p:sp>
        <p:nvSpPr>
          <p:cNvPr id="3" name="Content Placeholder 2"/>
          <p:cNvSpPr>
            <a:spLocks noGrp="1"/>
          </p:cNvSpPr>
          <p:nvPr>
            <p:ph idx="1"/>
          </p:nvPr>
        </p:nvSpPr>
        <p:spPr>
          <a:xfrm>
            <a:off x="365760" y="1229379"/>
            <a:ext cx="8712982" cy="4391608"/>
          </a:xfrm>
        </p:spPr>
        <p:txBody>
          <a:bodyPr>
            <a:normAutofit/>
          </a:bodyPr>
          <a:lstStyle/>
          <a:p>
            <a:r>
              <a:rPr lang="en-US" dirty="0"/>
              <a:t>Heavy processes are often neither necessary nor appropriate</a:t>
            </a:r>
          </a:p>
          <a:p>
            <a:pPr lvl="1"/>
            <a:r>
              <a:rPr lang="en-US" dirty="0"/>
              <a:t>Adopt only those processes that add value</a:t>
            </a:r>
          </a:p>
          <a:p>
            <a:r>
              <a:rPr lang="en-US" dirty="0"/>
              <a:t>Ramping up new junior members:</a:t>
            </a:r>
          </a:p>
          <a:p>
            <a:pPr lvl="1"/>
            <a:r>
              <a:rPr lang="en-US" b="0" dirty="0"/>
              <a:t>Background.</a:t>
            </a:r>
          </a:p>
          <a:p>
            <a:pPr lvl="1"/>
            <a:r>
              <a:rPr lang="en-US" dirty="0"/>
              <a:t>Conceptual models.</a:t>
            </a:r>
          </a:p>
          <a:p>
            <a:pPr lvl="1"/>
            <a:r>
              <a:rPr lang="en-US" b="0" dirty="0"/>
              <a:t>Software practices, processes, tools.</a:t>
            </a:r>
          </a:p>
          <a:p>
            <a:r>
              <a:rPr lang="en-US" dirty="0"/>
              <a:t>Preparing for departure of experienced juniors.</a:t>
            </a:r>
          </a:p>
          <a:p>
            <a:pPr lvl="1"/>
            <a:r>
              <a:rPr lang="en-US" b="0" dirty="0"/>
              <a:t>Doing today those things needed for retaining work value.</a:t>
            </a:r>
          </a:p>
          <a:p>
            <a:pPr lvl="1"/>
            <a:r>
              <a:rPr lang="en-US" dirty="0"/>
              <a:t>Managing dual focus.</a:t>
            </a:r>
            <a:endParaRPr lang="en-US" b="0" dirty="0"/>
          </a:p>
        </p:txBody>
      </p:sp>
    </p:spTree>
    <p:extLst>
      <p:ext uri="{BB962C8B-B14F-4D97-AF65-F5344CB8AC3E}">
        <p14:creationId xmlns:p14="http://schemas.microsoft.com/office/powerpoint/2010/main" val="2959038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p:cNvGrpSpPr/>
          <p:nvPr/>
        </p:nvGrpSpPr>
        <p:grpSpPr>
          <a:xfrm>
            <a:off x="1385337" y="1383396"/>
            <a:ext cx="8874944" cy="4341547"/>
            <a:chOff x="2035373" y="1754453"/>
            <a:chExt cx="7919214" cy="4341547"/>
          </a:xfrm>
        </p:grpSpPr>
        <p:sp>
          <p:nvSpPr>
            <p:cNvPr id="2" name="Rectangle 1"/>
            <p:cNvSpPr/>
            <p:nvPr/>
          </p:nvSpPr>
          <p:spPr>
            <a:xfrm>
              <a:off x="2466237" y="1754454"/>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Initiation Setup</a:t>
              </a:r>
            </a:p>
            <a:p>
              <a:pPr algn="ctr" defTabSz="685800" fontAlgn="auto">
                <a:spcBef>
                  <a:spcPts val="0"/>
                </a:spcBef>
                <a:spcAft>
                  <a:spcPts val="0"/>
                </a:spcAft>
              </a:pPr>
              <a:endParaRPr lang="en-US" sz="9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Identify project activities</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Create initiation checklist</a:t>
              </a:r>
            </a:p>
          </p:txBody>
        </p:sp>
        <p:sp>
          <p:nvSpPr>
            <p:cNvPr id="3" name="Rectangle 2"/>
            <p:cNvSpPr/>
            <p:nvPr/>
          </p:nvSpPr>
          <p:spPr>
            <a:xfrm>
              <a:off x="5202079" y="1758537"/>
              <a:ext cx="1989500"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Ramp Up</a:t>
              </a:r>
            </a:p>
            <a:p>
              <a:pPr algn="ctr" defTabSz="685800" fontAlgn="auto">
                <a:spcBef>
                  <a:spcPts val="0"/>
                </a:spcBef>
                <a:spcAft>
                  <a:spcPts val="0"/>
                </a:spcAft>
              </a:pPr>
              <a:endParaRPr lang="en-US" sz="12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initiation checklist</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Initiate project activities</a:t>
              </a:r>
            </a:p>
          </p:txBody>
        </p:sp>
        <p:sp>
          <p:nvSpPr>
            <p:cNvPr id="4" name="Rectangle 3"/>
            <p:cNvSpPr/>
            <p:nvPr/>
          </p:nvSpPr>
          <p:spPr>
            <a:xfrm>
              <a:off x="7965088" y="1754453"/>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1900" dirty="0">
                  <a:solidFill>
                    <a:prstClr val="black"/>
                  </a:solidFill>
                  <a:sym typeface="Helvetica Light" charset="0"/>
                </a:rPr>
                <a:t>Ongoing Planning</a:t>
              </a:r>
            </a:p>
            <a:p>
              <a:pPr algn="ctr" defTabSz="685800" fontAlgn="auto">
                <a:spcBef>
                  <a:spcPts val="0"/>
                </a:spcBef>
                <a:spcAft>
                  <a:spcPts val="0"/>
                </a:spcAft>
              </a:pPr>
              <a:endParaRPr lang="en-US" sz="12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Kanban workflow</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Observe policies</a:t>
              </a:r>
            </a:p>
          </p:txBody>
        </p:sp>
        <p:sp>
          <p:nvSpPr>
            <p:cNvPr id="5" name="Rectangle 4"/>
            <p:cNvSpPr/>
            <p:nvPr/>
          </p:nvSpPr>
          <p:spPr>
            <a:xfrm>
              <a:off x="7965088" y="3399475"/>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Ongoing Work</a:t>
              </a:r>
            </a:p>
            <a:p>
              <a:pPr algn="ctr" defTabSz="685800" fontAlgn="auto">
                <a:spcBef>
                  <a:spcPts val="0"/>
                </a:spcBef>
                <a:spcAft>
                  <a:spcPts val="0"/>
                </a:spcAft>
              </a:pPr>
              <a:endParaRPr lang="en-US" sz="14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Conduct activities</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Observe policies</a:t>
              </a:r>
              <a:endParaRPr lang="en-US" sz="1050" i="1" dirty="0">
                <a:solidFill>
                  <a:prstClr val="black"/>
                </a:solidFill>
                <a:sym typeface="Helvetica Light" charset="0"/>
              </a:endParaRPr>
            </a:p>
          </p:txBody>
        </p:sp>
        <p:sp>
          <p:nvSpPr>
            <p:cNvPr id="6" name="Rectangle 5"/>
            <p:cNvSpPr/>
            <p:nvPr/>
          </p:nvSpPr>
          <p:spPr>
            <a:xfrm>
              <a:off x="7951221" y="5020696"/>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Exit Setup</a:t>
              </a:r>
            </a:p>
            <a:p>
              <a:pPr algn="ctr" defTabSz="685800" fontAlgn="auto">
                <a:spcBef>
                  <a:spcPts val="0"/>
                </a:spcBef>
                <a:spcAft>
                  <a:spcPts val="0"/>
                </a:spcAft>
              </a:pPr>
              <a:endParaRPr lang="en-US" sz="16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Identify final deliverables</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Create exit checklist</a:t>
              </a:r>
            </a:p>
          </p:txBody>
        </p:sp>
        <p:sp>
          <p:nvSpPr>
            <p:cNvPr id="7" name="Rectangle 6"/>
            <p:cNvSpPr/>
            <p:nvPr/>
          </p:nvSpPr>
          <p:spPr>
            <a:xfrm>
              <a:off x="2466237" y="3382944"/>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Repeat</a:t>
              </a:r>
              <a:br>
                <a:rPr lang="en-US" sz="2000" dirty="0">
                  <a:solidFill>
                    <a:prstClr val="black"/>
                  </a:solidFill>
                  <a:sym typeface="Helvetica Light" charset="0"/>
                </a:rPr>
              </a:br>
              <a:endParaRPr lang="en-US" sz="11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350" i="1" dirty="0">
                  <a:solidFill>
                    <a:prstClr val="black"/>
                  </a:solidFill>
                  <a:sym typeface="Helvetica Light" charset="0"/>
                </a:rPr>
                <a:t>Start process again</a:t>
              </a:r>
            </a:p>
          </p:txBody>
        </p:sp>
        <p:cxnSp>
          <p:nvCxnSpPr>
            <p:cNvPr id="9" name="Straight Arrow Connector 8"/>
            <p:cNvCxnSpPr>
              <a:stCxn id="2" idx="3"/>
              <a:endCxn id="3" idx="1"/>
            </p:cNvCxnSpPr>
            <p:nvPr/>
          </p:nvCxnSpPr>
          <p:spPr>
            <a:xfrm>
              <a:off x="4455735" y="2285435"/>
              <a:ext cx="746344" cy="4083"/>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10" idx="3"/>
            </p:cNvCxnSpPr>
            <p:nvPr/>
          </p:nvCxnSpPr>
          <p:spPr>
            <a:xfrm>
              <a:off x="7204876" y="2285432"/>
              <a:ext cx="746345" cy="4084"/>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4455736" y="5547591"/>
              <a:ext cx="746345" cy="8168"/>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9244783" y="2804513"/>
              <a:ext cx="1" cy="583062"/>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3433823" y="2822758"/>
              <a:ext cx="1" cy="583062"/>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endCxn id="6" idx="0"/>
            </p:cNvCxnSpPr>
            <p:nvPr/>
          </p:nvCxnSpPr>
          <p:spPr>
            <a:xfrm>
              <a:off x="8945970" y="4461436"/>
              <a:ext cx="1" cy="559261"/>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2442714" y="5005089"/>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Depart</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complete</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transferred</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Contribution sustained</a:t>
              </a:r>
            </a:p>
            <a:p>
              <a:pPr marL="214313" indent="-214313" defTabSz="685800" fontAlgn="auto">
                <a:spcBef>
                  <a:spcPts val="0"/>
                </a:spcBef>
                <a:spcAft>
                  <a:spcPts val="0"/>
                </a:spcAft>
                <a:buFont typeface="Arial" charset="0"/>
                <a:buChar char="•"/>
              </a:pPr>
              <a:endParaRPr lang="en-US" sz="1200" i="1" dirty="0">
                <a:solidFill>
                  <a:prstClr val="black"/>
                </a:solidFill>
                <a:sym typeface="Helvetica Light" charset="0"/>
              </a:endParaRPr>
            </a:p>
          </p:txBody>
        </p:sp>
        <p:cxnSp>
          <p:nvCxnSpPr>
            <p:cNvPr id="20" name="Straight Arrow Connector 19"/>
            <p:cNvCxnSpPr/>
            <p:nvPr/>
          </p:nvCxnSpPr>
          <p:spPr>
            <a:xfrm>
              <a:off x="7204876" y="5547591"/>
              <a:ext cx="746345" cy="4084"/>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19" idx="0"/>
            </p:cNvCxnSpPr>
            <p:nvPr/>
          </p:nvCxnSpPr>
          <p:spPr>
            <a:xfrm>
              <a:off x="3433821" y="4454364"/>
              <a:ext cx="3642" cy="550724"/>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5011960" y="3243789"/>
              <a:ext cx="2424065" cy="1366958"/>
            </a:xfrm>
            <a:prstGeom prst="rect">
              <a:avLst/>
            </a:prstGeom>
            <a:solidFill>
              <a:schemeClr val="accent5">
                <a:lumMod val="60000"/>
                <a:lumOff val="40000"/>
              </a:schemeClr>
            </a:solidFill>
            <a:ln>
              <a:solidFill>
                <a:schemeClr val="accent5">
                  <a:lumMod val="60000"/>
                  <a:lumOff val="40000"/>
                </a:schemeClr>
              </a:solidFill>
            </a:ln>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lnSpc>
                  <a:spcPct val="80000"/>
                </a:lnSpc>
                <a:spcBef>
                  <a:spcPts val="0"/>
                </a:spcBef>
                <a:spcAft>
                  <a:spcPts val="0"/>
                </a:spcAft>
              </a:pPr>
              <a:r>
                <a:rPr lang="en-US" sz="2400" b="1" dirty="0">
                  <a:solidFill>
                    <a:prstClr val="black"/>
                  </a:solidFill>
                  <a:sym typeface="Helvetica Light" charset="0"/>
                </a:rPr>
                <a:t>Team Member Lifecycle</a:t>
              </a:r>
            </a:p>
            <a:p>
              <a:pPr marL="285750" indent="-285750" defTabSz="685800" fontAlgn="auto">
                <a:spcBef>
                  <a:spcPts val="0"/>
                </a:spcBef>
                <a:spcAft>
                  <a:spcPts val="0"/>
                </a:spcAft>
                <a:buFont typeface="Arial" charset="0"/>
                <a:buChar char="•"/>
              </a:pPr>
              <a:endParaRPr lang="en-US" sz="100" i="1" dirty="0">
                <a:solidFill>
                  <a:prstClr val="black"/>
                </a:solidFill>
                <a:sym typeface="Helvetica Light" charset="0"/>
              </a:endParaRPr>
            </a:p>
            <a:p>
              <a:pPr marL="285750" indent="-285750" defTabSz="685800" fontAlgn="auto">
                <a:lnSpc>
                  <a:spcPct val="90000"/>
                </a:lnSpc>
                <a:spcBef>
                  <a:spcPts val="200"/>
                </a:spcBef>
                <a:spcAft>
                  <a:spcPts val="0"/>
                </a:spcAft>
                <a:buFont typeface="Arial" charset="0"/>
                <a:buChar char="•"/>
              </a:pPr>
              <a:r>
                <a:rPr lang="en-US" sz="1400" i="1" dirty="0">
                  <a:solidFill>
                    <a:prstClr val="black"/>
                  </a:solidFill>
                  <a:sym typeface="Helvetica Light" charset="0"/>
                </a:rPr>
                <a:t>Quick ramp up</a:t>
              </a:r>
            </a:p>
            <a:p>
              <a:pPr marL="285750" indent="-285750" defTabSz="685800" fontAlgn="auto">
                <a:lnSpc>
                  <a:spcPct val="90000"/>
                </a:lnSpc>
                <a:spcBef>
                  <a:spcPts val="0"/>
                </a:spcBef>
                <a:spcAft>
                  <a:spcPts val="0"/>
                </a:spcAft>
                <a:buFont typeface="Arial" charset="0"/>
                <a:buChar char="•"/>
              </a:pPr>
              <a:r>
                <a:rPr lang="en-US" sz="1400" i="1" dirty="0">
                  <a:solidFill>
                    <a:prstClr val="black"/>
                  </a:solidFill>
                  <a:sym typeface="Helvetica Light" charset="0"/>
                </a:rPr>
                <a:t>Disciplined activities</a:t>
              </a:r>
            </a:p>
            <a:p>
              <a:pPr marL="285750" indent="-285750" defTabSz="685800" fontAlgn="auto">
                <a:lnSpc>
                  <a:spcPct val="90000"/>
                </a:lnSpc>
                <a:spcBef>
                  <a:spcPts val="0"/>
                </a:spcBef>
                <a:spcAft>
                  <a:spcPts val="0"/>
                </a:spcAft>
                <a:buFont typeface="Arial" charset="0"/>
                <a:buChar char="•"/>
              </a:pPr>
              <a:r>
                <a:rPr lang="en-US" sz="1400" i="1" dirty="0">
                  <a:solidFill>
                    <a:prstClr val="black"/>
                  </a:solidFill>
                  <a:sym typeface="Helvetica Light" charset="0"/>
                </a:rPr>
                <a:t>Sustained contributions</a:t>
              </a:r>
            </a:p>
          </p:txBody>
        </p:sp>
        <p:sp>
          <p:nvSpPr>
            <p:cNvPr id="28" name="Rectangle 27"/>
            <p:cNvSpPr/>
            <p:nvPr/>
          </p:nvSpPr>
          <p:spPr>
            <a:xfrm>
              <a:off x="5208729" y="5034040"/>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Ramp Down</a:t>
              </a:r>
            </a:p>
            <a:p>
              <a:pPr algn="ctr" defTabSz="685800" fontAlgn="auto">
                <a:spcBef>
                  <a:spcPts val="0"/>
                </a:spcBef>
                <a:spcAft>
                  <a:spcPts val="0"/>
                </a:spcAft>
              </a:pPr>
              <a:endParaRPr lang="en-US" sz="11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exit checklist</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Leave project activities</a:t>
              </a:r>
              <a:endParaRPr lang="en-US" sz="1050" i="1" dirty="0">
                <a:solidFill>
                  <a:prstClr val="black"/>
                </a:solidFill>
                <a:sym typeface="Helvetica Light" charset="0"/>
              </a:endParaRPr>
            </a:p>
          </p:txBody>
        </p:sp>
        <p:cxnSp>
          <p:nvCxnSpPr>
            <p:cNvPr id="29" name="Straight Arrow Connector 28"/>
            <p:cNvCxnSpPr/>
            <p:nvPr/>
          </p:nvCxnSpPr>
          <p:spPr>
            <a:xfrm flipH="1" flipV="1">
              <a:off x="8713549" y="2816413"/>
              <a:ext cx="2170" cy="583062"/>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rot="16200000">
              <a:off x="1735776" y="2160927"/>
              <a:ext cx="863998" cy="264803"/>
            </a:xfrm>
            <a:prstGeom prst="rect">
              <a:avLst/>
            </a:prstGeom>
            <a:solidFill>
              <a:schemeClr val="accent5">
                <a:lumMod val="60000"/>
                <a:lumOff val="40000"/>
              </a:schemeClr>
            </a:solidFill>
            <a:ln>
              <a:solidFill>
                <a:schemeClr val="accent5">
                  <a:lumMod val="60000"/>
                  <a:lumOff val="40000"/>
                </a:schemeClr>
              </a:solidFill>
            </a:ln>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1350" dirty="0">
                  <a:solidFill>
                    <a:prstClr val="black"/>
                  </a:solidFill>
                  <a:sym typeface="Helvetica Light" charset="0"/>
                </a:rPr>
                <a:t>Start</a:t>
              </a:r>
              <a:endParaRPr lang="en-US" sz="1350" i="1" dirty="0">
                <a:solidFill>
                  <a:prstClr val="black"/>
                </a:solidFill>
                <a:sym typeface="Helvetica Light" charset="0"/>
              </a:endParaRPr>
            </a:p>
          </p:txBody>
        </p:sp>
        <p:cxnSp>
          <p:nvCxnSpPr>
            <p:cNvPr id="24" name="Straight Arrow Connector 23"/>
            <p:cNvCxnSpPr>
              <a:endCxn id="2" idx="1"/>
            </p:cNvCxnSpPr>
            <p:nvPr/>
          </p:nvCxnSpPr>
          <p:spPr>
            <a:xfrm flipV="1">
              <a:off x="2292300" y="2285434"/>
              <a:ext cx="173937" cy="5720"/>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6" name="Title 25"/>
          <p:cNvSpPr>
            <a:spLocks noGrp="1"/>
          </p:cNvSpPr>
          <p:nvPr>
            <p:ph type="title"/>
          </p:nvPr>
        </p:nvSpPr>
        <p:spPr>
          <a:xfrm>
            <a:off x="461108" y="322033"/>
            <a:ext cx="9511085" cy="693967"/>
          </a:xfrm>
        </p:spPr>
        <p:txBody>
          <a:bodyPr/>
          <a:lstStyle/>
          <a:p>
            <a:r>
              <a:rPr lang="en-US" b="1" dirty="0">
                <a:latin typeface="Arial" charset="0"/>
                <a:ea typeface="Arial" charset="0"/>
                <a:cs typeface="Arial" charset="0"/>
              </a:rPr>
              <a:t>Research Team Member Lifecycle</a:t>
            </a:r>
          </a:p>
        </p:txBody>
      </p:sp>
    </p:spTree>
    <p:extLst>
      <p:ext uri="{BB962C8B-B14F-4D97-AF65-F5344CB8AC3E}">
        <p14:creationId xmlns:p14="http://schemas.microsoft.com/office/powerpoint/2010/main" val="1569825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Checklists &amp; Policies</a:t>
            </a:r>
          </a:p>
        </p:txBody>
      </p:sp>
      <p:graphicFrame>
        <p:nvGraphicFramePr>
          <p:cNvPr id="6" name="Content Placeholder 5"/>
          <p:cNvGraphicFramePr>
            <a:graphicFrameLocks noGrp="1"/>
          </p:cNvGraphicFramePr>
          <p:nvPr>
            <p:ph sz="quarter" idx="1"/>
          </p:nvPr>
        </p:nvGraphicFramePr>
        <p:xfrm>
          <a:off x="365761" y="1456454"/>
          <a:ext cx="7333347" cy="1112520"/>
        </p:xfrm>
        <a:graphic>
          <a:graphicData uri="http://schemas.openxmlformats.org/drawingml/2006/table">
            <a:tbl>
              <a:tblPr firstRow="1" bandRow="1">
                <a:tableStyleId>{5C22544A-7EE6-4342-B048-85BDC9FD1C3A}</a:tableStyleId>
              </a:tblPr>
              <a:tblGrid>
                <a:gridCol w="2444449">
                  <a:extLst>
                    <a:ext uri="{9D8B030D-6E8A-4147-A177-3AD203B41FA5}">
                      <a16:colId xmlns:a16="http://schemas.microsoft.com/office/drawing/2014/main" val="20000"/>
                    </a:ext>
                  </a:extLst>
                </a:gridCol>
                <a:gridCol w="2444449">
                  <a:extLst>
                    <a:ext uri="{9D8B030D-6E8A-4147-A177-3AD203B41FA5}">
                      <a16:colId xmlns:a16="http://schemas.microsoft.com/office/drawing/2014/main" val="20001"/>
                    </a:ext>
                  </a:extLst>
                </a:gridCol>
                <a:gridCol w="2444449">
                  <a:extLst>
                    <a:ext uri="{9D8B030D-6E8A-4147-A177-3AD203B41FA5}">
                      <a16:colId xmlns:a16="http://schemas.microsoft.com/office/drawing/2014/main" val="20002"/>
                    </a:ext>
                  </a:extLst>
                </a:gridCol>
              </a:tblGrid>
              <a:tr h="370840">
                <a:tc gridSpan="3">
                  <a:txBody>
                    <a:bodyPr/>
                    <a:lstStyle/>
                    <a:p>
                      <a:pPr algn="ctr"/>
                      <a:r>
                        <a:rPr lang="en-US" dirty="0"/>
                        <a:t>Team Member Phase</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0000"/>
                  </a:ext>
                </a:extLst>
              </a:tr>
              <a:tr h="370840">
                <a:tc>
                  <a:txBody>
                    <a:bodyPr/>
                    <a:lstStyle/>
                    <a:p>
                      <a:pPr algn="ctr"/>
                      <a:r>
                        <a:rPr lang="en-US" dirty="0"/>
                        <a:t>New Team</a:t>
                      </a:r>
                      <a:r>
                        <a:rPr lang="en-US" baseline="0" dirty="0"/>
                        <a:t> Member</a:t>
                      </a:r>
                      <a:endParaRPr lang="en-US" dirty="0"/>
                    </a:p>
                  </a:txBody>
                  <a:tcPr/>
                </a:tc>
                <a:tc>
                  <a:txBody>
                    <a:bodyPr/>
                    <a:lstStyle/>
                    <a:p>
                      <a:pPr algn="ctr"/>
                      <a:r>
                        <a:rPr lang="en-US" dirty="0"/>
                        <a:t>Steady Contributor</a:t>
                      </a:r>
                    </a:p>
                  </a:txBody>
                  <a:tcPr/>
                </a:tc>
                <a:tc>
                  <a:txBody>
                    <a:bodyPr/>
                    <a:lstStyle/>
                    <a:p>
                      <a:pPr algn="ctr"/>
                      <a:r>
                        <a:rPr lang="en-US" dirty="0"/>
                        <a:t>Departing Member</a:t>
                      </a:r>
                    </a:p>
                  </a:txBody>
                  <a:tcPr/>
                </a:tc>
                <a:extLst>
                  <a:ext uri="{0D108BD9-81ED-4DB2-BD59-A6C34878D82A}">
                    <a16:rowId xmlns:a16="http://schemas.microsoft.com/office/drawing/2014/main" val="10001"/>
                  </a:ext>
                </a:extLst>
              </a:tr>
              <a:tr h="370840">
                <a:tc>
                  <a:txBody>
                    <a:bodyPr/>
                    <a:lstStyle/>
                    <a:p>
                      <a:pPr algn="ctr"/>
                      <a:r>
                        <a:rPr lang="en-US" dirty="0"/>
                        <a:t>Checklist</a:t>
                      </a:r>
                    </a:p>
                  </a:txBody>
                  <a:tcPr/>
                </a:tc>
                <a:tc>
                  <a:txBody>
                    <a:bodyPr/>
                    <a:lstStyle/>
                    <a:p>
                      <a:pPr algn="ctr"/>
                      <a:r>
                        <a:rPr lang="en-US" dirty="0"/>
                        <a:t>Policies</a:t>
                      </a:r>
                    </a:p>
                  </a:txBody>
                  <a:tcPr/>
                </a:tc>
                <a:tc>
                  <a:txBody>
                    <a:bodyPr/>
                    <a:lstStyle/>
                    <a:p>
                      <a:pPr algn="ctr"/>
                      <a:r>
                        <a:rPr lang="en-US" dirty="0"/>
                        <a:t>Checklist</a:t>
                      </a:r>
                    </a:p>
                  </a:txBody>
                  <a:tcPr/>
                </a:tc>
                <a:extLst>
                  <a:ext uri="{0D108BD9-81ED-4DB2-BD59-A6C34878D82A}">
                    <a16:rowId xmlns:a16="http://schemas.microsoft.com/office/drawing/2014/main" val="10002"/>
                  </a:ext>
                </a:extLst>
              </a:tr>
            </a:tbl>
          </a:graphicData>
        </a:graphic>
      </p:graphicFrame>
      <p:sp>
        <p:nvSpPr>
          <p:cNvPr id="7" name="Content Placeholder 2"/>
          <p:cNvSpPr txBox="1">
            <a:spLocks/>
          </p:cNvSpPr>
          <p:nvPr/>
        </p:nvSpPr>
        <p:spPr>
          <a:xfrm>
            <a:off x="365760" y="2754031"/>
            <a:ext cx="7033202" cy="3383280"/>
          </a:xfrm>
          <a:prstGeom prst="rect">
            <a:avLst/>
          </a:prstGeom>
        </p:spPr>
        <p:txBody>
          <a:bodyPr vert="horz">
            <a:normAutofit fontScale="92500" lnSpcReduction="1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Calibri"/>
                <a:ea typeface="+mn-ea"/>
                <a:cs typeface="Calibri"/>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Calibri"/>
                <a:ea typeface="+mn-ea"/>
                <a:cs typeface="Calibri"/>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Calibri"/>
                <a:ea typeface="+mn-ea"/>
                <a:cs typeface="Calibri"/>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Calibri"/>
                <a:ea typeface="+mn-ea"/>
                <a:cs typeface="Calibri"/>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Calibri"/>
                <a:ea typeface="+mn-ea"/>
                <a:cs typeface="Calibri"/>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r>
              <a:rPr lang="en-US" dirty="0"/>
              <a:t>New, departing team member checklists:  </a:t>
            </a:r>
          </a:p>
          <a:p>
            <a:pPr lvl="1"/>
            <a:r>
              <a:rPr lang="en-US" dirty="0"/>
              <a:t>Example: Trilinos New Developer Checklist.</a:t>
            </a:r>
          </a:p>
          <a:p>
            <a:pPr lvl="1"/>
            <a:r>
              <a:rPr lang="en-US" dirty="0"/>
              <a:t>Simple – prevents omissions</a:t>
            </a:r>
          </a:p>
          <a:p>
            <a:pPr lvl="1"/>
            <a:r>
              <a:rPr lang="en-US" u="sng" dirty="0">
                <a:hlinkClick r:id="rId2"/>
              </a:rPr>
              <a:t>https://github.com/trilinos/Trilinos/wiki/New-Trilinos-Developers</a:t>
            </a:r>
            <a:endParaRPr lang="en-US" u="sng" dirty="0"/>
          </a:p>
          <a:p>
            <a:r>
              <a:rPr lang="en-US" dirty="0"/>
              <a:t>Steady state: Policy-driven. </a:t>
            </a:r>
          </a:p>
          <a:p>
            <a:pPr lvl="1"/>
            <a:r>
              <a:rPr lang="en-US" dirty="0"/>
              <a:t>Example: xSDK Community policies.</a:t>
            </a:r>
          </a:p>
          <a:p>
            <a:pPr lvl="1"/>
            <a:r>
              <a:rPr lang="en-US" dirty="0">
                <a:hlinkClick r:id="rId3"/>
              </a:rPr>
              <a:t>https://xsdk.info/policies/</a:t>
            </a:r>
            <a:r>
              <a:rPr lang="en-US" dirty="0"/>
              <a:t> </a:t>
            </a:r>
          </a:p>
        </p:txBody>
      </p:sp>
      <p:pic>
        <p:nvPicPr>
          <p:cNvPr id="4" name="Picture 3">
            <a:extLst>
              <a:ext uri="{FF2B5EF4-FFF2-40B4-BE49-F238E27FC236}">
                <a16:creationId xmlns:a16="http://schemas.microsoft.com/office/drawing/2014/main" id="{AD7E06B9-2C65-D745-A01D-B954885E9D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2035" y="1849668"/>
            <a:ext cx="4039125" cy="1767573"/>
          </a:xfrm>
          <a:prstGeom prst="rect">
            <a:avLst/>
          </a:prstGeom>
        </p:spPr>
      </p:pic>
      <p:pic>
        <p:nvPicPr>
          <p:cNvPr id="8" name="Picture 7">
            <a:extLst>
              <a:ext uri="{FF2B5EF4-FFF2-40B4-BE49-F238E27FC236}">
                <a16:creationId xmlns:a16="http://schemas.microsoft.com/office/drawing/2014/main" id="{9BF5B610-4CAE-C346-91C9-A7D89FA375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00160" y="3560333"/>
            <a:ext cx="4039125" cy="2194543"/>
          </a:xfrm>
          <a:prstGeom prst="rect">
            <a:avLst/>
          </a:prstGeom>
        </p:spPr>
      </p:pic>
      <p:sp>
        <p:nvSpPr>
          <p:cNvPr id="9" name="TextBox 8">
            <a:extLst>
              <a:ext uri="{FF2B5EF4-FFF2-40B4-BE49-F238E27FC236}">
                <a16:creationId xmlns:a16="http://schemas.microsoft.com/office/drawing/2014/main" id="{4ADB838F-555A-5943-BDFE-AF1B6104585C}"/>
              </a:ext>
            </a:extLst>
          </p:cNvPr>
          <p:cNvSpPr txBox="1"/>
          <p:nvPr/>
        </p:nvSpPr>
        <p:spPr>
          <a:xfrm>
            <a:off x="8546910" y="1306225"/>
            <a:ext cx="2945624" cy="646331"/>
          </a:xfrm>
          <a:prstGeom prst="rect">
            <a:avLst/>
          </a:prstGeom>
          <a:noFill/>
        </p:spPr>
        <p:txBody>
          <a:bodyPr wrap="square" rtlCol="0">
            <a:spAutoFit/>
          </a:bodyPr>
          <a:lstStyle/>
          <a:p>
            <a:pPr algn="ctr">
              <a:lnSpc>
                <a:spcPct val="90000"/>
              </a:lnSpc>
            </a:pPr>
            <a:r>
              <a:rPr lang="en-US" sz="2000" dirty="0">
                <a:uFillTx/>
              </a:rPr>
              <a:t>New developer checklist snippet</a:t>
            </a:r>
          </a:p>
        </p:txBody>
      </p:sp>
    </p:spTree>
    <p:extLst>
      <p:ext uri="{BB962C8B-B14F-4D97-AF65-F5344CB8AC3E}">
        <p14:creationId xmlns:p14="http://schemas.microsoft.com/office/powerpoint/2010/main" val="3015907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60763" y="2964675"/>
            <a:ext cx="11375136" cy="914400"/>
          </a:xfrm>
        </p:spPr>
        <p:txBody>
          <a:bodyPr>
            <a:normAutofit/>
          </a:bodyPr>
          <a:lstStyle/>
          <a:p>
            <a:pPr algn="ctr"/>
            <a:r>
              <a:rPr lang="en-US" sz="4000" dirty="0"/>
              <a:t>Agile Methodologies</a:t>
            </a:r>
          </a:p>
        </p:txBody>
      </p:sp>
    </p:spTree>
    <p:extLst>
      <p:ext uri="{BB962C8B-B14F-4D97-AF65-F5344CB8AC3E}">
        <p14:creationId xmlns:p14="http://schemas.microsoft.com/office/powerpoint/2010/main" val="296442889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2416</TotalTime>
  <Words>2387</Words>
  <Application>Microsoft Office PowerPoint</Application>
  <PresentationFormat>Custom</PresentationFormat>
  <Paragraphs>331</Paragraphs>
  <Slides>31</Slides>
  <Notes>0</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Arial Black</vt:lpstr>
      <vt:lpstr>Calibri</vt:lpstr>
      <vt:lpstr>Comic Sans MS</vt:lpstr>
      <vt:lpstr>Wingdings</vt:lpstr>
      <vt:lpstr>Wingdings 2</vt:lpstr>
      <vt:lpstr>Presentations (Wide Screen)</vt:lpstr>
      <vt:lpstr>Agile Methodologies</vt:lpstr>
      <vt:lpstr>License, Citation and Acknowledgements</vt:lpstr>
      <vt:lpstr>Outline</vt:lpstr>
      <vt:lpstr>Small Teams</vt:lpstr>
      <vt:lpstr>Small team interaction model</vt:lpstr>
      <vt:lpstr>Small team challenges</vt:lpstr>
      <vt:lpstr>Research Team Member Lifecycle</vt:lpstr>
      <vt:lpstr>Checklists &amp; Policies</vt:lpstr>
      <vt:lpstr>Agile Methodologies</vt:lpstr>
      <vt:lpstr>Why Agile?</vt:lpstr>
      <vt:lpstr>What is Agile?</vt:lpstr>
      <vt:lpstr>What is Agile?</vt:lpstr>
      <vt:lpstr>Principles behind the Agile Manifesto</vt:lpstr>
      <vt:lpstr>Principles behind the Agile Manifesto</vt:lpstr>
      <vt:lpstr>Getting Started with Agile</vt:lpstr>
      <vt:lpstr>Basic Kanban</vt:lpstr>
      <vt:lpstr>Kanban principles</vt:lpstr>
      <vt:lpstr>Personal Kanban</vt:lpstr>
      <vt:lpstr>Kanban tools</vt:lpstr>
      <vt:lpstr>Big question: How many tasks?</vt:lpstr>
      <vt:lpstr>Importance of “In Progress” concept for you</vt:lpstr>
      <vt:lpstr>Building on Kanban</vt:lpstr>
      <vt:lpstr>Building on Kanban</vt:lpstr>
      <vt:lpstr>Building on Kanban</vt:lpstr>
      <vt:lpstr>Building on Kanban</vt:lpstr>
      <vt:lpstr>Samples from Collegeville Org: Kanban Board</vt:lpstr>
      <vt:lpstr>Kanban in GitHub</vt:lpstr>
      <vt:lpstr>Building on Kanban</vt:lpstr>
      <vt:lpstr>Other Resources</vt:lpstr>
      <vt:lpstr>A Bit about Scrum: Roles</vt:lpstr>
      <vt:lpstr>A Bit about Scrum: Process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209</cp:revision>
  <cp:lastPrinted>2017-11-02T18:35:01Z</cp:lastPrinted>
  <dcterms:created xsi:type="dcterms:W3CDTF">2018-11-06T17:28:56Z</dcterms:created>
  <dcterms:modified xsi:type="dcterms:W3CDTF">2021-09-02T00:51:17Z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